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9" r:id="rId4"/>
    <p:sldId id="270" r:id="rId5"/>
    <p:sldId id="271" r:id="rId6"/>
    <p:sldId id="272" r:id="rId7"/>
    <p:sldId id="274" r:id="rId8"/>
    <p:sldId id="260" r:id="rId9"/>
    <p:sldId id="273" r:id="rId10"/>
    <p:sldId id="275" r:id="rId11"/>
    <p:sldId id="267" r:id="rId12"/>
    <p:sldId id="262" r:id="rId13"/>
    <p:sldId id="277" r:id="rId14"/>
    <p:sldId id="263" r:id="rId15"/>
    <p:sldId id="264" r:id="rId16"/>
    <p:sldId id="276"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830E78-6D65-2B20-3924-A0FC772997E2}" v="207" dt="2023-04-25T16:34:09.686"/>
    <p1510:client id="{10583A7D-7B64-D9FC-EDEE-E501C68DF5CB}" v="1" dt="2023-04-25T12:03:38.541"/>
    <p1510:client id="{37E500CF-822B-61B5-6BD2-5F2807F7244A}" v="583" dt="2023-04-25T16:17:33.736"/>
    <p1510:client id="{3BA7BE98-C589-7C4A-B904-8BB4CFFB512B}" v="145" dt="2023-04-26T00:20:31.854"/>
    <p1510:client id="{91C57CE0-3729-A2E4-5FF1-3CBA3F0C1C97}" v="93" dt="2023-04-25T14:54:44.843"/>
    <p1510:client id="{92D7FB94-C9EC-1282-884B-7E004F186340}" v="10" dt="2023-04-26T01:43:16.074"/>
    <p1510:client id="{B22F4451-12D4-D4D2-EB0D-1796D3B73C17}" v="162" dt="2023-04-26T01:41:36.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5/4/2023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5/4/2023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Lake-effect_snow" TargetMode="External"/><Relationship Id="rId13" Type="http://schemas.openxmlformats.org/officeDocument/2006/relationships/hyperlink" Target="https://en.wikipedia.org/wiki/Fort_Wayne,_Indiana#cite_note-82" TargetMode="External"/><Relationship Id="rId18" Type="http://schemas.openxmlformats.org/officeDocument/2006/relationships/hyperlink" Target="https://en.wikipedia.org/wiki/June_2012_North_American_derecho" TargetMode="External"/><Relationship Id="rId3" Type="http://schemas.openxmlformats.org/officeDocument/2006/relationships/hyperlink" Target="https://en.wikipedia.org/wiki/Humid_continental_climate" TargetMode="External"/><Relationship Id="rId7" Type="http://schemas.openxmlformats.org/officeDocument/2006/relationships/hyperlink" Target="https://en.wikipedia.org/wiki/Fort_Wayne,_Indiana#cite_note-78" TargetMode="External"/><Relationship Id="rId12" Type="http://schemas.openxmlformats.org/officeDocument/2006/relationships/hyperlink" Target="https://en.wikipedia.org/wiki/Fort_Wayne,_Indiana#cite_note-81" TargetMode="External"/><Relationship Id="rId17" Type="http://schemas.openxmlformats.org/officeDocument/2006/relationships/hyperlink" Target="https://en.wikipedia.org/wiki/Fort_Wayne,_Indiana#cite_note-84" TargetMode="External"/><Relationship Id="rId2" Type="http://schemas.openxmlformats.org/officeDocument/2006/relationships/image" Target="../media/image1.jpeg"/><Relationship Id="rId16" Type="http://schemas.openxmlformats.org/officeDocument/2006/relationships/hyperlink" Target="https://en.wikipedia.org/wiki/Indiana_State_Road_930" TargetMode="External"/><Relationship Id="rId1" Type="http://schemas.openxmlformats.org/officeDocument/2006/relationships/slideLayout" Target="../slideLayouts/slideLayout7.xml"/><Relationship Id="rId6" Type="http://schemas.openxmlformats.org/officeDocument/2006/relationships/hyperlink" Target="https://en.wikipedia.org/wiki/Hardiness_zoneUnited_States_hardiness_zones_(USDA_scale)" TargetMode="External"/><Relationship Id="rId11" Type="http://schemas.openxmlformats.org/officeDocument/2006/relationships/hyperlink" Target="https://en.wikipedia.org/wiki/Fort_Wayne,_Indiana#cite_note-80" TargetMode="External"/><Relationship Id="rId5" Type="http://schemas.openxmlformats.org/officeDocument/2006/relationships/hyperlink" Target="https://en.wikipedia.org/wiki/Fort_Wayne,_Indiana#cite_note-77" TargetMode="External"/><Relationship Id="rId15" Type="http://schemas.openxmlformats.org/officeDocument/2006/relationships/hyperlink" Target="https://en.wikipedia.org/wiki/Fujita_scale" TargetMode="External"/><Relationship Id="rId10" Type="http://schemas.openxmlformats.org/officeDocument/2006/relationships/hyperlink" Target="https://en.wikipedia.org/wiki/Fort_Wayne,_Indiana#cite_note-79" TargetMode="External"/><Relationship Id="rId19" Type="http://schemas.openxmlformats.org/officeDocument/2006/relationships/hyperlink" Target="https://en.wikipedia.org/wiki/Fort_Wayne,_Indiana#cite_note-85" TargetMode="External"/><Relationship Id="rId4" Type="http://schemas.openxmlformats.org/officeDocument/2006/relationships/hyperlink" Target="https://en.wikipedia.org/wiki/K%C3%B6ppen_climate_classification" TargetMode="External"/><Relationship Id="rId9" Type="http://schemas.openxmlformats.org/officeDocument/2006/relationships/hyperlink" Target="https://en.wikipedia.org/wiki/National_Weather_Service" TargetMode="External"/><Relationship Id="rId14" Type="http://schemas.openxmlformats.org/officeDocument/2006/relationships/hyperlink" Target="https://en.wikipedia.org/wiki/Fort_Wayne,_Indiana#cite_note-8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kaggle.com/datasets/gowrishankarp/newspaper-text-summarization-cnn-dailymai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r"/>
            <a:r>
              <a:rPr lang="en-US" sz="4000" b="1">
                <a:latin typeface="Arial"/>
                <a:ea typeface="+mn-ea"/>
                <a:cs typeface="Arial"/>
              </a:rPr>
              <a:t>TEXT</a:t>
            </a:r>
            <a:r>
              <a:rPr lang="en-US" sz="4000" b="1">
                <a:latin typeface="Arial"/>
                <a:cs typeface="Arial"/>
              </a:rPr>
              <a:t> SUMMARIZATION USING NLP</a:t>
            </a:r>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3337775" y="2474868"/>
            <a:ext cx="7632700" cy="3541712"/>
          </a:xfrm>
        </p:spPr>
        <p:txBody>
          <a:bodyPr vert="horz" lIns="91440" tIns="45720" rIns="91440" bIns="45720" rtlCol="0" anchor="t">
            <a:normAutofit/>
          </a:bodyPr>
          <a:lstStyle/>
          <a:p>
            <a:pPr marL="0" indent="0">
              <a:buNone/>
            </a:pPr>
            <a:r>
              <a:rPr lang="en-US" sz="2600" b="1">
                <a:latin typeface="Arial"/>
                <a:cs typeface="Arial"/>
              </a:rPr>
              <a:t>TEAM  MEMBERS: </a:t>
            </a:r>
          </a:p>
          <a:p>
            <a:pPr indent="-228600">
              <a:buFont typeface="Arial" panose="020B0604020202020204" pitchFamily="34" charset="0"/>
              <a:buChar char="•"/>
            </a:pPr>
            <a:r>
              <a:rPr lang="en-US">
                <a:latin typeface="Arial"/>
                <a:cs typeface="Arial"/>
              </a:rPr>
              <a:t>Atharva  Atre </a:t>
            </a:r>
          </a:p>
          <a:p>
            <a:pPr indent="-228600">
              <a:buFont typeface="Arial" panose="020B0604020202020204" pitchFamily="34" charset="0"/>
              <a:buChar char="•"/>
            </a:pPr>
            <a:r>
              <a:rPr lang="en-US">
                <a:latin typeface="Arial"/>
                <a:cs typeface="Arial"/>
              </a:rPr>
              <a:t>Mark  Trovinger</a:t>
            </a:r>
          </a:p>
          <a:p>
            <a:r>
              <a:rPr lang="en-US">
                <a:latin typeface="Arial"/>
                <a:cs typeface="Arial"/>
              </a:rPr>
              <a:t>Navyaprabha  Rajappa</a:t>
            </a:r>
          </a:p>
          <a:p>
            <a:pPr indent="-228600">
              <a:buFont typeface="Arial" panose="020B0604020202020204" pitchFamily="34" charset="0"/>
              <a:buChar char="•"/>
            </a:pPr>
            <a:endParaRPr lang="en-US">
              <a:solidFill>
                <a:schemeClr val="tx1"/>
              </a:solidFill>
            </a:endParaRPr>
          </a:p>
          <a:p>
            <a:pPr indent="-228600">
              <a:buFont typeface="Arial" panose="020B0604020202020204" pitchFamily="34" charset="0"/>
              <a:buChar char="•"/>
            </a:pPr>
            <a:endParaRPr lang="en-US">
              <a:solidFill>
                <a:schemeClr val="tx1"/>
              </a:solidFill>
            </a:endParaRPr>
          </a:p>
        </p:txBody>
      </p:sp>
    </p:spTree>
    <p:extLst>
      <p:ext uri="{BB962C8B-B14F-4D97-AF65-F5344CB8AC3E}">
        <p14:creationId xmlns:p14="http://schemas.microsoft.com/office/powerpoint/2010/main" val="3803700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242D-B047-A227-CBD1-CB74EF37F96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BBA237A1-756F-C20A-EF40-1D0A77DE9C35}"/>
              </a:ext>
            </a:extLst>
          </p:cNvPr>
          <p:cNvSpPr>
            <a:spLocks noGrp="1"/>
          </p:cNvSpPr>
          <p:nvPr>
            <p:ph idx="1"/>
          </p:nvPr>
        </p:nvSpPr>
        <p:spPr>
          <a:xfrm>
            <a:off x="1014412" y="1900237"/>
            <a:ext cx="10032999" cy="3890964"/>
          </a:xfrm>
        </p:spPr>
        <p:txBody>
          <a:bodyPr vert="horz" lIns="91440" tIns="45720" rIns="91440" bIns="45720" rtlCol="0" anchor="t">
            <a:noAutofit/>
          </a:bodyPr>
          <a:lstStyle/>
          <a:p>
            <a:pPr>
              <a:buNone/>
            </a:pPr>
            <a:r>
              <a:rPr lang="en-US" sz="1800" dirty="0">
                <a:ea typeface="+mn-lt"/>
                <a:cs typeface="+mn-lt"/>
              </a:rPr>
              <a:t>• SpaCy: A popular Python library for natural language processing (NLP) that includes tools for text summarization.</a:t>
            </a:r>
            <a:endParaRPr lang="en-US" sz="1800" dirty="0"/>
          </a:p>
          <a:p>
            <a:pPr>
              <a:buNone/>
            </a:pPr>
            <a:r>
              <a:rPr lang="en-US" sz="1800" dirty="0">
                <a:ea typeface="+mn-lt"/>
                <a:cs typeface="+mn-lt"/>
              </a:rPr>
              <a:t>• HeapQ: A Python library that provides an implementation of the heap queue algorithm, which can be used for extractive text summarization.</a:t>
            </a:r>
            <a:endParaRPr lang="en-US" sz="1800" dirty="0"/>
          </a:p>
          <a:p>
            <a:pPr>
              <a:buNone/>
            </a:pPr>
            <a:r>
              <a:rPr lang="en-US" sz="1800" dirty="0">
                <a:ea typeface="+mn-lt"/>
                <a:cs typeface="+mn-lt"/>
              </a:rPr>
              <a:t>• TextRank: An unsupervised graph-based algorithm that uses PageRank to identify important sentences in a text for extractive summarization.</a:t>
            </a:r>
            <a:endParaRPr lang="en-US" sz="1800" dirty="0"/>
          </a:p>
          <a:p>
            <a:pPr>
              <a:buNone/>
            </a:pPr>
            <a:r>
              <a:rPr lang="en-US" sz="1800" dirty="0">
                <a:ea typeface="+mn-lt"/>
                <a:cs typeface="+mn-lt"/>
              </a:rPr>
              <a:t>• BERT: A pre-trained deep learning model that can be fine-tuned for abstractive text summarization tasks.</a:t>
            </a:r>
            <a:endParaRPr lang="en-US" sz="1800" dirty="0"/>
          </a:p>
          <a:p>
            <a:pPr>
              <a:buNone/>
            </a:pPr>
            <a:r>
              <a:rPr lang="en-US" sz="1800" dirty="0">
                <a:ea typeface="+mn-lt"/>
                <a:cs typeface="+mn-lt"/>
              </a:rPr>
              <a:t>• BART: A sequence-to-sequence model that can be fine-tuned for abstractive summarization, among other NLP tasks.</a:t>
            </a:r>
            <a:endParaRPr lang="en-US" sz="1800" dirty="0"/>
          </a:p>
          <a:p>
            <a:pPr>
              <a:buNone/>
            </a:pPr>
            <a:r>
              <a:rPr lang="en-US" sz="1800" dirty="0">
                <a:ea typeface="+mn-lt"/>
                <a:cs typeface="+mn-lt"/>
              </a:rPr>
              <a:t>• Seq-2-Seq: A neural network architecture commonly used for machine translation, but can also be adapted for abstractive text summarization.</a:t>
            </a:r>
            <a:endParaRPr lang="en-US" sz="1800" dirty="0"/>
          </a:p>
          <a:p>
            <a:pPr marL="0" indent="0">
              <a:buNone/>
            </a:pPr>
            <a:endParaRPr lang="en-US" dirty="0"/>
          </a:p>
        </p:txBody>
      </p:sp>
    </p:spTree>
    <p:extLst>
      <p:ext uri="{BB962C8B-B14F-4D97-AF65-F5344CB8AC3E}">
        <p14:creationId xmlns:p14="http://schemas.microsoft.com/office/powerpoint/2010/main" val="426844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523B-73E4-F373-9616-741923FD9B55}"/>
              </a:ext>
            </a:extLst>
          </p:cNvPr>
          <p:cNvSpPr>
            <a:spLocks noGrp="1"/>
          </p:cNvSpPr>
          <p:nvPr>
            <p:ph type="title"/>
          </p:nvPr>
        </p:nvSpPr>
        <p:spPr/>
        <p:txBody>
          <a:bodyPr>
            <a:normAutofit/>
          </a:bodyPr>
          <a:lstStyle/>
          <a:p>
            <a:r>
              <a:rPr lang="en-US" sz="4000">
                <a:latin typeface="Arial"/>
                <a:cs typeface="Arial"/>
              </a:rPr>
              <a:t>Metrics</a:t>
            </a:r>
          </a:p>
        </p:txBody>
      </p:sp>
      <p:sp>
        <p:nvSpPr>
          <p:cNvPr id="3" name="Content Placeholder 2">
            <a:extLst>
              <a:ext uri="{FF2B5EF4-FFF2-40B4-BE49-F238E27FC236}">
                <a16:creationId xmlns:a16="http://schemas.microsoft.com/office/drawing/2014/main" id="{B5505F06-F597-A664-AADA-03F4BD29C3CC}"/>
              </a:ext>
            </a:extLst>
          </p:cNvPr>
          <p:cNvSpPr>
            <a:spLocks noGrp="1"/>
          </p:cNvSpPr>
          <p:nvPr>
            <p:ph idx="1"/>
          </p:nvPr>
        </p:nvSpPr>
        <p:spPr>
          <a:xfrm>
            <a:off x="1141412" y="2249487"/>
            <a:ext cx="9905999" cy="4336370"/>
          </a:xfrm>
        </p:spPr>
        <p:txBody>
          <a:bodyPr vert="horz" lIns="91440" tIns="45720" rIns="91440" bIns="45720" rtlCol="0" anchor="t">
            <a:normAutofit/>
          </a:bodyPr>
          <a:lstStyle/>
          <a:p>
            <a:pPr algn="just"/>
            <a:r>
              <a:rPr lang="en-US" dirty="0">
                <a:latin typeface="Arial"/>
                <a:cs typeface="Arial"/>
              </a:rPr>
              <a:t>ROUGE</a:t>
            </a:r>
            <a:endParaRPr lang="en-US" dirty="0"/>
          </a:p>
          <a:p>
            <a:pPr lvl="1" algn="just"/>
            <a:r>
              <a:rPr lang="en-US" dirty="0">
                <a:latin typeface="Arial"/>
                <a:cs typeface="Arial"/>
              </a:rPr>
              <a:t>Recall-Oriented Understudy for Gisting Evaluation</a:t>
            </a:r>
          </a:p>
          <a:p>
            <a:pPr lvl="1" algn="just"/>
            <a:r>
              <a:rPr lang="en-US" dirty="0">
                <a:latin typeface="Arial"/>
                <a:cs typeface="Arial"/>
              </a:rPr>
              <a:t>Pronounced “ruzs”, as in cosmetics, </a:t>
            </a:r>
            <a:r>
              <a:rPr lang="en-US" i="1" dirty="0">
                <a:latin typeface="Arial"/>
                <a:cs typeface="Arial"/>
              </a:rPr>
              <a:t>Moulin Rouge! </a:t>
            </a:r>
            <a:r>
              <a:rPr lang="en-US" dirty="0">
                <a:latin typeface="Arial"/>
                <a:cs typeface="Arial"/>
              </a:rPr>
              <a:t>and River Rouge in Michigan</a:t>
            </a:r>
          </a:p>
          <a:p>
            <a:pPr lvl="1" algn="just"/>
            <a:r>
              <a:rPr lang="en-US" dirty="0">
                <a:latin typeface="Arial"/>
                <a:cs typeface="Arial"/>
              </a:rPr>
              <a:t>ROUGE-N</a:t>
            </a:r>
          </a:p>
          <a:p>
            <a:pPr lvl="2" algn="just"/>
            <a:r>
              <a:rPr lang="en-US" dirty="0">
                <a:latin typeface="Arial"/>
                <a:cs typeface="Arial"/>
              </a:rPr>
              <a:t>Overlap of n-grams </a:t>
            </a:r>
          </a:p>
          <a:p>
            <a:pPr lvl="1" algn="just"/>
            <a:r>
              <a:rPr lang="en-US" dirty="0">
                <a:latin typeface="Arial"/>
                <a:cs typeface="Arial"/>
              </a:rPr>
              <a:t>ROUGE-L</a:t>
            </a:r>
          </a:p>
          <a:p>
            <a:pPr lvl="2" algn="just"/>
            <a:r>
              <a:rPr lang="en-US" dirty="0">
                <a:latin typeface="Arial"/>
                <a:cs typeface="Arial"/>
              </a:rPr>
              <a:t>Longest Common Subsequence</a:t>
            </a:r>
          </a:p>
          <a:p>
            <a:pPr lvl="1" algn="just"/>
            <a:r>
              <a:rPr lang="en-US" dirty="0">
                <a:latin typeface="Arial"/>
                <a:cs typeface="Arial"/>
              </a:rPr>
              <a:t>ROUGE-S</a:t>
            </a:r>
          </a:p>
          <a:p>
            <a:pPr lvl="2" algn="just"/>
            <a:r>
              <a:rPr lang="en-US" dirty="0">
                <a:latin typeface="Arial"/>
                <a:cs typeface="Arial"/>
              </a:rPr>
              <a:t>Skip-bigram</a:t>
            </a:r>
          </a:p>
        </p:txBody>
      </p:sp>
    </p:spTree>
    <p:extLst>
      <p:ext uri="{BB962C8B-B14F-4D97-AF65-F5344CB8AC3E}">
        <p14:creationId xmlns:p14="http://schemas.microsoft.com/office/powerpoint/2010/main" val="162072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A2E5-C0B6-AEC9-8E43-2ADB8B0C0530}"/>
              </a:ext>
            </a:extLst>
          </p:cNvPr>
          <p:cNvSpPr>
            <a:spLocks noGrp="1"/>
          </p:cNvSpPr>
          <p:nvPr>
            <p:ph type="title"/>
          </p:nvPr>
        </p:nvSpPr>
        <p:spPr/>
        <p:txBody>
          <a:bodyPr>
            <a:normAutofit/>
          </a:bodyPr>
          <a:lstStyle/>
          <a:p>
            <a:r>
              <a:rPr lang="en-US" sz="4000">
                <a:latin typeface="Arial"/>
                <a:cs typeface="Arial"/>
              </a:rPr>
              <a:t>Results – Smaller models</a:t>
            </a:r>
          </a:p>
        </p:txBody>
      </p:sp>
      <p:pic>
        <p:nvPicPr>
          <p:cNvPr id="8" name="Content Placeholder 7" descr="Table&#10;&#10;Description automatically generated">
            <a:extLst>
              <a:ext uri="{FF2B5EF4-FFF2-40B4-BE49-F238E27FC236}">
                <a16:creationId xmlns:a16="http://schemas.microsoft.com/office/drawing/2014/main" id="{519E9623-134F-EB9F-C27F-31430E12905D}"/>
              </a:ext>
            </a:extLst>
          </p:cNvPr>
          <p:cNvPicPr>
            <a:picLocks noGrp="1" noChangeAspect="1"/>
          </p:cNvPicPr>
          <p:nvPr>
            <p:ph idx="1"/>
          </p:nvPr>
        </p:nvPicPr>
        <p:blipFill>
          <a:blip r:embed="rId2"/>
          <a:stretch>
            <a:fillRect/>
          </a:stretch>
        </p:blipFill>
        <p:spPr>
          <a:xfrm>
            <a:off x="3749771" y="1729098"/>
            <a:ext cx="3807087" cy="1984258"/>
          </a:xfrm>
        </p:spPr>
      </p:pic>
      <p:sp>
        <p:nvSpPr>
          <p:cNvPr id="9" name="TextBox 8">
            <a:extLst>
              <a:ext uri="{FF2B5EF4-FFF2-40B4-BE49-F238E27FC236}">
                <a16:creationId xmlns:a16="http://schemas.microsoft.com/office/drawing/2014/main" id="{B1A82204-C83B-3CEC-01B5-4A2596E31236}"/>
              </a:ext>
            </a:extLst>
          </p:cNvPr>
          <p:cNvSpPr txBox="1"/>
          <p:nvPr/>
        </p:nvSpPr>
        <p:spPr>
          <a:xfrm>
            <a:off x="1338146" y="4270917"/>
            <a:ext cx="9709265"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tested it on limited sample of dataset </a:t>
            </a:r>
          </a:p>
          <a:p>
            <a:pPr marL="285750" indent="-285750">
              <a:buFont typeface="Arial" panose="020B0604020202020204" pitchFamily="34" charset="0"/>
              <a:buChar char="•"/>
            </a:pPr>
            <a:r>
              <a:rPr lang="en-US" dirty="0"/>
              <a:t>We tried this experiment so that we could explore bigger models in line with our class lectures.</a:t>
            </a:r>
          </a:p>
        </p:txBody>
      </p:sp>
    </p:spTree>
    <p:extLst>
      <p:ext uri="{BB962C8B-B14F-4D97-AF65-F5344CB8AC3E}">
        <p14:creationId xmlns:p14="http://schemas.microsoft.com/office/powerpoint/2010/main" val="343108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A13B-311B-9278-7184-20A1E09A430E}"/>
              </a:ext>
            </a:extLst>
          </p:cNvPr>
          <p:cNvSpPr>
            <a:spLocks noGrp="1"/>
          </p:cNvSpPr>
          <p:nvPr>
            <p:ph type="title"/>
          </p:nvPr>
        </p:nvSpPr>
        <p:spPr/>
        <p:txBody>
          <a:bodyPr/>
          <a:lstStyle/>
          <a:p>
            <a:r>
              <a:rPr lang="en-US"/>
              <a:t>Results – larger models</a:t>
            </a:r>
          </a:p>
        </p:txBody>
      </p:sp>
      <p:pic>
        <p:nvPicPr>
          <p:cNvPr id="5" name="Picture 4" descr="Table&#10;&#10;Description automatically generated">
            <a:extLst>
              <a:ext uri="{FF2B5EF4-FFF2-40B4-BE49-F238E27FC236}">
                <a16:creationId xmlns:a16="http://schemas.microsoft.com/office/drawing/2014/main" id="{3C457A49-3D82-9C22-F887-32EA6430AA30}"/>
              </a:ext>
            </a:extLst>
          </p:cNvPr>
          <p:cNvPicPr>
            <a:picLocks noChangeAspect="1"/>
          </p:cNvPicPr>
          <p:nvPr/>
        </p:nvPicPr>
        <p:blipFill>
          <a:blip r:embed="rId2"/>
          <a:stretch>
            <a:fillRect/>
          </a:stretch>
        </p:blipFill>
        <p:spPr>
          <a:xfrm>
            <a:off x="1141413" y="2249486"/>
            <a:ext cx="9166375" cy="2402032"/>
          </a:xfrm>
          <a:prstGeom prst="rect">
            <a:avLst/>
          </a:prstGeom>
        </p:spPr>
      </p:pic>
      <p:sp>
        <p:nvSpPr>
          <p:cNvPr id="6" name="TextBox 5">
            <a:extLst>
              <a:ext uri="{FF2B5EF4-FFF2-40B4-BE49-F238E27FC236}">
                <a16:creationId xmlns:a16="http://schemas.microsoft.com/office/drawing/2014/main" id="{16E778CD-ED10-06F0-CD61-24DE2283BD8D}"/>
              </a:ext>
            </a:extLst>
          </p:cNvPr>
          <p:cNvSpPr txBox="1"/>
          <p:nvPr/>
        </p:nvSpPr>
        <p:spPr>
          <a:xfrm>
            <a:off x="1360449" y="4928839"/>
            <a:ext cx="8947339" cy="369332"/>
          </a:xfrm>
          <a:prstGeom prst="rect">
            <a:avLst/>
          </a:prstGeom>
          <a:noFill/>
        </p:spPr>
        <p:txBody>
          <a:bodyPr wrap="square" rtlCol="0">
            <a:spAutoFit/>
          </a:bodyPr>
          <a:lstStyle/>
          <a:p>
            <a:pPr marL="285750" indent="-285750">
              <a:buFont typeface="Arial" panose="020B0604020202020204" pitchFamily="34" charset="0"/>
              <a:buChar char="•"/>
            </a:pPr>
            <a:r>
              <a:rPr lang="en-US" dirty="0"/>
              <a:t>Initial </a:t>
            </a:r>
            <a:r>
              <a:rPr lang="en-US" dirty="0" err="1"/>
              <a:t>Experiements</a:t>
            </a:r>
            <a:r>
              <a:rPr lang="en-US" dirty="0"/>
              <a:t> with pretrained models with </a:t>
            </a:r>
          </a:p>
        </p:txBody>
      </p:sp>
    </p:spTree>
    <p:extLst>
      <p:ext uri="{BB962C8B-B14F-4D97-AF65-F5344CB8AC3E}">
        <p14:creationId xmlns:p14="http://schemas.microsoft.com/office/powerpoint/2010/main" val="60590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8359-0206-727E-D407-BCE370BA1878}"/>
              </a:ext>
            </a:extLst>
          </p:cNvPr>
          <p:cNvSpPr>
            <a:spLocks noGrp="1"/>
          </p:cNvSpPr>
          <p:nvPr>
            <p:ph type="title"/>
          </p:nvPr>
        </p:nvSpPr>
        <p:spPr>
          <a:xfrm>
            <a:off x="1141413" y="440098"/>
            <a:ext cx="9905998" cy="1478570"/>
          </a:xfrm>
        </p:spPr>
        <p:txBody>
          <a:bodyPr>
            <a:normAutofit/>
          </a:bodyPr>
          <a:lstStyle/>
          <a:p>
            <a:r>
              <a:rPr lang="en-US" sz="4000" dirty="0">
                <a:latin typeface="Arial"/>
                <a:cs typeface="Arial"/>
              </a:rPr>
              <a:t>Hyper parameter optimization </a:t>
            </a:r>
          </a:p>
        </p:txBody>
      </p:sp>
      <p:sp>
        <p:nvSpPr>
          <p:cNvPr id="3" name="Content Placeholder 2">
            <a:extLst>
              <a:ext uri="{FF2B5EF4-FFF2-40B4-BE49-F238E27FC236}">
                <a16:creationId xmlns:a16="http://schemas.microsoft.com/office/drawing/2014/main" id="{5DEED1F3-5CA2-8158-F15F-306FFBA3400B}"/>
              </a:ext>
            </a:extLst>
          </p:cNvPr>
          <p:cNvSpPr>
            <a:spLocks noGrp="1"/>
          </p:cNvSpPr>
          <p:nvPr>
            <p:ph idx="1"/>
          </p:nvPr>
        </p:nvSpPr>
        <p:spPr>
          <a:xfrm>
            <a:off x="1141412" y="1658143"/>
            <a:ext cx="9905999" cy="3541714"/>
          </a:xfrm>
        </p:spPr>
        <p:txBody>
          <a:bodyPr>
            <a:normAutofit fontScale="55000" lnSpcReduction="20000"/>
          </a:bodyPr>
          <a:lstStyle/>
          <a:p>
            <a:pPr algn="l"/>
            <a:r>
              <a:rPr lang="en-US" b="0" i="0" dirty="0">
                <a:effectLst/>
                <a:latin typeface="Söhne"/>
              </a:rPr>
              <a:t>BERT is a powerful pre-trained deep learning model that can be fine-tuned for abstractive text summarization.</a:t>
            </a:r>
          </a:p>
          <a:p>
            <a:pPr algn="l"/>
            <a:r>
              <a:rPr lang="en-US" b="0" i="0" dirty="0">
                <a:effectLst/>
                <a:latin typeface="Söhne"/>
              </a:rPr>
              <a:t>Hyperparameters are parameters that are not learned during training, but rather set by the user beforehand. Examples include learning rate, batch size, and dropout rate.</a:t>
            </a:r>
          </a:p>
          <a:p>
            <a:pPr algn="l"/>
            <a:r>
              <a:rPr lang="en-US" b="0" i="0" dirty="0">
                <a:effectLst/>
                <a:latin typeface="Söhne"/>
              </a:rPr>
              <a:t>Hyperparameter optimization involves finding the best combination of hyperparameters for a given task, in order to improve model performance.</a:t>
            </a:r>
          </a:p>
          <a:p>
            <a:pPr algn="l"/>
            <a:r>
              <a:rPr lang="en-US" b="0" i="0" dirty="0">
                <a:effectLst/>
                <a:latin typeface="Söhne"/>
              </a:rPr>
              <a:t> Common techniques for hyperparameter optimization include grid search, random search, and Bayesian optimization. We used grid search</a:t>
            </a:r>
          </a:p>
          <a:p>
            <a:pPr algn="l"/>
            <a:r>
              <a:rPr lang="en-US" b="0" i="0" dirty="0">
                <a:effectLst/>
                <a:latin typeface="Söhne"/>
              </a:rPr>
              <a:t> In the case of BERT for text summarization, important hyperparameters to consider include the maximum sequence length, the number of encoder layers, the learning rate, and the batch size.</a:t>
            </a:r>
          </a:p>
          <a:p>
            <a:pPr algn="l"/>
            <a:r>
              <a:rPr lang="en-US" b="0" i="0" dirty="0">
                <a:effectLst/>
                <a:latin typeface="Söhne"/>
              </a:rPr>
              <a:t> Proper hyperparameter tuning can significantly improve the performance of BERT for text summarization tasks, leading to more accurate and effective summarization results.</a:t>
            </a:r>
            <a:endParaRPr lang="en-US" dirty="0">
              <a:latin typeface="Söhne"/>
            </a:endParaRPr>
          </a:p>
          <a:p>
            <a:pPr algn="l"/>
            <a:r>
              <a:rPr lang="en-US" dirty="0">
                <a:latin typeface="Söhne"/>
              </a:rPr>
              <a:t>With hyperparameter optimization, we improved our results to </a:t>
            </a:r>
            <a:r>
              <a:rPr lang="en-US" dirty="0">
                <a:solidFill>
                  <a:schemeClr val="bg1"/>
                </a:solidFill>
                <a:highlight>
                  <a:srgbClr val="FFFF00"/>
                </a:highlight>
                <a:latin typeface="Söhne"/>
              </a:rPr>
              <a:t>18.14 from 18.06 ROGUE 2 score</a:t>
            </a:r>
            <a:endParaRPr lang="en-US" b="0" i="0" dirty="0">
              <a:solidFill>
                <a:schemeClr val="bg1"/>
              </a:solidFill>
              <a:effectLst/>
              <a:highlight>
                <a:srgbClr val="FFFF00"/>
              </a:highlight>
              <a:latin typeface="Söhne"/>
            </a:endParaRPr>
          </a:p>
          <a:p>
            <a:endParaRPr lang="en-US" dirty="0"/>
          </a:p>
        </p:txBody>
      </p:sp>
    </p:spTree>
    <p:extLst>
      <p:ext uri="{BB962C8B-B14F-4D97-AF65-F5344CB8AC3E}">
        <p14:creationId xmlns:p14="http://schemas.microsoft.com/office/powerpoint/2010/main" val="390386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8E25-CC9E-926A-42A4-50D9B704D9DC}"/>
              </a:ext>
            </a:extLst>
          </p:cNvPr>
          <p:cNvSpPr>
            <a:spLocks noGrp="1"/>
          </p:cNvSpPr>
          <p:nvPr>
            <p:ph type="title"/>
          </p:nvPr>
        </p:nvSpPr>
        <p:spPr/>
        <p:txBody>
          <a:bodyPr>
            <a:normAutofit/>
          </a:bodyPr>
          <a:lstStyle/>
          <a:p>
            <a:r>
              <a:rPr lang="en-US" sz="4000">
                <a:latin typeface="Arial"/>
                <a:cs typeface="Arial"/>
              </a:rPr>
              <a:t>Further work and analysis</a:t>
            </a:r>
          </a:p>
        </p:txBody>
      </p:sp>
      <p:sp>
        <p:nvSpPr>
          <p:cNvPr id="3" name="Content Placeholder 2">
            <a:extLst>
              <a:ext uri="{FF2B5EF4-FFF2-40B4-BE49-F238E27FC236}">
                <a16:creationId xmlns:a16="http://schemas.microsoft.com/office/drawing/2014/main" id="{9AC86EB0-0852-12B1-D592-0A8DAD3EA905}"/>
              </a:ext>
            </a:extLst>
          </p:cNvPr>
          <p:cNvSpPr>
            <a:spLocks noGrp="1"/>
          </p:cNvSpPr>
          <p:nvPr>
            <p:ph idx="1"/>
          </p:nvPr>
        </p:nvSpPr>
        <p:spPr/>
        <p:txBody>
          <a:bodyPr vert="horz" lIns="91440" tIns="45720" rIns="91440" bIns="45720" rtlCol="0" anchor="t">
            <a:normAutofit/>
          </a:bodyPr>
          <a:lstStyle/>
          <a:p>
            <a:pPr algn="just"/>
            <a:r>
              <a:rPr lang="en-US" sz="2000" dirty="0">
                <a:latin typeface="Arial"/>
                <a:cs typeface="Arial"/>
              </a:rPr>
              <a:t>Generalization</a:t>
            </a:r>
            <a:endParaRPr lang="en-US" dirty="0"/>
          </a:p>
          <a:p>
            <a:pPr lvl="1" algn="just"/>
            <a:r>
              <a:rPr lang="en-US" dirty="0">
                <a:latin typeface="Arial"/>
                <a:cs typeface="Arial"/>
              </a:rPr>
              <a:t>How well do these models perform outside of CNN/Daily Mail?</a:t>
            </a:r>
          </a:p>
          <a:p>
            <a:pPr lvl="2" algn="just"/>
            <a:r>
              <a:rPr lang="en-US" sz="2000" dirty="0">
                <a:latin typeface="Arial"/>
                <a:cs typeface="Arial"/>
              </a:rPr>
              <a:t>XSum Dataset</a:t>
            </a:r>
          </a:p>
          <a:p>
            <a:pPr lvl="3" algn="just"/>
            <a:r>
              <a:rPr lang="en-US" sz="2000" dirty="0">
                <a:latin typeface="Arial"/>
                <a:cs typeface="Arial"/>
              </a:rPr>
              <a:t>Hosted on HuggingFace</a:t>
            </a:r>
          </a:p>
          <a:p>
            <a:pPr lvl="3" algn="just"/>
            <a:r>
              <a:rPr lang="en-US" sz="2000" dirty="0">
                <a:latin typeface="Arial"/>
                <a:cs typeface="Arial"/>
              </a:rPr>
              <a:t>”Extreme” Summarization</a:t>
            </a:r>
          </a:p>
          <a:p>
            <a:pPr algn="just"/>
            <a:r>
              <a:rPr lang="en-US" sz="2000" dirty="0">
                <a:latin typeface="Arial"/>
                <a:cs typeface="Arial"/>
              </a:rPr>
              <a:t>Having a concise comparison report for our final report on BERT , BART and our own hyperparameter optimized BERT</a:t>
            </a:r>
          </a:p>
        </p:txBody>
      </p:sp>
    </p:spTree>
    <p:extLst>
      <p:ext uri="{BB962C8B-B14F-4D97-AF65-F5344CB8AC3E}">
        <p14:creationId xmlns:p14="http://schemas.microsoft.com/office/powerpoint/2010/main" val="71250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5035-0FB4-A97F-D80D-6C1FDA2BD65A}"/>
              </a:ext>
            </a:extLst>
          </p:cNvPr>
          <p:cNvSpPr>
            <a:spLocks noGrp="1"/>
          </p:cNvSpPr>
          <p:nvPr>
            <p:ph type="title"/>
          </p:nvPr>
        </p:nvSpPr>
        <p:spPr/>
        <p:txBody>
          <a:bodyPr/>
          <a:lstStyle/>
          <a:p>
            <a:r>
              <a:rPr lang="en-US"/>
              <a:t>Tools and libraries</a:t>
            </a:r>
          </a:p>
        </p:txBody>
      </p:sp>
      <p:pic>
        <p:nvPicPr>
          <p:cNvPr id="1026" name="Picture 2" descr="Brand assets - Hugging Face">
            <a:extLst>
              <a:ext uri="{FF2B5EF4-FFF2-40B4-BE49-F238E27FC236}">
                <a16:creationId xmlns:a16="http://schemas.microsoft.com/office/drawing/2014/main" id="{A394B9E3-7A54-9E04-73EC-EA658FF80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059" y="1188173"/>
            <a:ext cx="2984500" cy="298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PU Cloud, Workstations, Servers, Laptops for Deep Learning | Lambda">
            <a:extLst>
              <a:ext uri="{FF2B5EF4-FFF2-40B4-BE49-F238E27FC236}">
                <a16:creationId xmlns:a16="http://schemas.microsoft.com/office/drawing/2014/main" id="{5A36B6F8-7731-49A6-00E0-629E41525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1814512"/>
            <a:ext cx="59309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github logo">
            <a:extLst>
              <a:ext uri="{FF2B5EF4-FFF2-40B4-BE49-F238E27FC236}">
                <a16:creationId xmlns:a16="http://schemas.microsoft.com/office/drawing/2014/main" id="{69E92535-FD71-1B84-CFFC-956039F52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7211" y="4242077"/>
            <a:ext cx="28702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ensorFlow - Wikipedia">
            <a:extLst>
              <a:ext uri="{FF2B5EF4-FFF2-40B4-BE49-F238E27FC236}">
                <a16:creationId xmlns:a16="http://schemas.microsoft.com/office/drawing/2014/main" id="{DE91C250-4533-1F5D-9121-C163BC6A4C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6763" y="3581677"/>
            <a:ext cx="3568700" cy="2273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rogramming language) - Wikipedia">
            <a:extLst>
              <a:ext uri="{FF2B5EF4-FFF2-40B4-BE49-F238E27FC236}">
                <a16:creationId xmlns:a16="http://schemas.microsoft.com/office/drawing/2014/main" id="{B8EF0E49-3468-C2AA-A54C-B160D4ED3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4136" y="3873500"/>
            <a:ext cx="1804409" cy="198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46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F35CD62-EC61-2158-0F23-0A7B7DC34339}"/>
              </a:ext>
            </a:extLst>
          </p:cNvPr>
          <p:cNvSpPr>
            <a:spLocks noGrp="1"/>
          </p:cNvSpPr>
          <p:nvPr>
            <p:ph type="title"/>
          </p:nvPr>
        </p:nvSpPr>
        <p:spPr>
          <a:xfrm>
            <a:off x="4996697" y="618518"/>
            <a:ext cx="6050713" cy="1478570"/>
          </a:xfrm>
        </p:spPr>
        <p:txBody>
          <a:bodyPr>
            <a:normAutofit/>
          </a:bodyPr>
          <a:lstStyle/>
          <a:p>
            <a:r>
              <a:rPr lang="en-US" sz="4400">
                <a:latin typeface="Arial"/>
                <a:cs typeface="Arial"/>
              </a:rPr>
              <a:t>THANK YOU</a:t>
            </a:r>
          </a:p>
        </p:txBody>
      </p:sp>
      <p:pic>
        <p:nvPicPr>
          <p:cNvPr id="5" name="Picture 4" descr="Wood human figure">
            <a:extLst>
              <a:ext uri="{FF2B5EF4-FFF2-40B4-BE49-F238E27FC236}">
                <a16:creationId xmlns:a16="http://schemas.microsoft.com/office/drawing/2014/main" id="{60A58735-EB71-A1BB-1C66-1CD9E1B94C14}"/>
              </a:ext>
            </a:extLst>
          </p:cNvPr>
          <p:cNvPicPr>
            <a:picLocks noChangeAspect="1"/>
          </p:cNvPicPr>
          <p:nvPr/>
        </p:nvPicPr>
        <p:blipFill rotWithShape="1">
          <a:blip r:embed="rId4"/>
          <a:srcRect l="2172" r="52775" b="-3"/>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85BFC1B0-1360-0568-B078-1D9908329733}"/>
              </a:ext>
            </a:extLst>
          </p:cNvPr>
          <p:cNvSpPr>
            <a:spLocks noGrp="1"/>
          </p:cNvSpPr>
          <p:nvPr>
            <p:ph idx="1"/>
          </p:nvPr>
        </p:nvSpPr>
        <p:spPr>
          <a:xfrm>
            <a:off x="4968958" y="2249487"/>
            <a:ext cx="6078453" cy="3541714"/>
          </a:xfrm>
        </p:spPr>
        <p:txBody>
          <a:bodyPr vert="horz" lIns="91440" tIns="45720" rIns="91440" bIns="45720" rtlCol="0" anchor="t">
            <a:normAutofit/>
          </a:bodyPr>
          <a:lstStyle/>
          <a:p>
            <a:pPr marL="0" indent="0">
              <a:buNone/>
            </a:pPr>
            <a:r>
              <a:rPr lang="en-US" sz="2800">
                <a:latin typeface="Arial"/>
                <a:cs typeface="Arial"/>
              </a:rPr>
              <a:t>Any question?</a:t>
            </a:r>
          </a:p>
          <a:p>
            <a:pPr marL="0" indent="0">
              <a:buNone/>
            </a:pPr>
            <a:endParaRPr lang="en-US"/>
          </a:p>
        </p:txBody>
      </p:sp>
    </p:spTree>
    <p:extLst>
      <p:ext uri="{BB962C8B-B14F-4D97-AF65-F5344CB8AC3E}">
        <p14:creationId xmlns:p14="http://schemas.microsoft.com/office/powerpoint/2010/main" val="463534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latin typeface="Arial"/>
                <a:cs typeface="Arial"/>
              </a:rPr>
              <a:t>AGENDA</a:t>
            </a:r>
            <a:endParaRPr lang="en-US">
              <a:latin typeface="Arial"/>
              <a:cs typeface="Arial"/>
            </a:endParaRPr>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2275268" y="1890991"/>
            <a:ext cx="7632700" cy="3541712"/>
          </a:xfrm>
        </p:spPr>
        <p:txBody>
          <a:bodyPr vert="horz" lIns="91440" tIns="45720" rIns="91440" bIns="45720" rtlCol="0" anchor="t">
            <a:noAutofit/>
          </a:bodyPr>
          <a:lstStyle/>
          <a:p>
            <a:pPr>
              <a:buFont typeface="Arial,Sans-Serif" panose="020B0604020202020204" pitchFamily="34" charset="0"/>
            </a:pPr>
            <a:r>
              <a:rPr lang="en-US" sz="1600">
                <a:latin typeface="Arial"/>
                <a:cs typeface="Arial"/>
              </a:rPr>
              <a:t>Introduction</a:t>
            </a:r>
          </a:p>
          <a:p>
            <a:pPr>
              <a:buFont typeface="Arial,Sans-Serif" panose="020B0604020202020204" pitchFamily="34" charset="0"/>
            </a:pPr>
            <a:r>
              <a:rPr lang="en-US" sz="1600">
                <a:latin typeface="Arial"/>
                <a:cs typeface="Arial"/>
              </a:rPr>
              <a:t>Problem</a:t>
            </a:r>
          </a:p>
          <a:p>
            <a:pPr>
              <a:buFont typeface="Arial,Sans-Serif" panose="020B0604020202020204" pitchFamily="34" charset="0"/>
            </a:pPr>
            <a:r>
              <a:rPr lang="en-US" sz="1600">
                <a:latin typeface="Arial"/>
                <a:cs typeface="Arial"/>
              </a:rPr>
              <a:t>Motivation</a:t>
            </a:r>
          </a:p>
          <a:p>
            <a:pPr>
              <a:buFont typeface="Arial,Sans-Serif" panose="020B0604020202020204" pitchFamily="34" charset="0"/>
            </a:pPr>
            <a:r>
              <a:rPr lang="en-US" sz="1600">
                <a:latin typeface="Arial"/>
                <a:cs typeface="Arial"/>
              </a:rPr>
              <a:t>Types of Text Summarization</a:t>
            </a:r>
          </a:p>
          <a:p>
            <a:pPr>
              <a:buFont typeface="Arial,Sans-Serif" panose="020B0604020202020204" pitchFamily="34" charset="0"/>
            </a:pPr>
            <a:r>
              <a:rPr lang="en-US" sz="1600">
                <a:latin typeface="Arial"/>
                <a:cs typeface="Arial"/>
              </a:rPr>
              <a:t>Dataset </a:t>
            </a:r>
          </a:p>
          <a:p>
            <a:pPr>
              <a:buFont typeface="Arial,Sans-Serif" panose="020B0604020202020204" pitchFamily="34" charset="0"/>
            </a:pPr>
            <a:r>
              <a:rPr lang="en-US" sz="1600">
                <a:latin typeface="Arial"/>
                <a:cs typeface="Arial"/>
              </a:rPr>
              <a:t>Methodologies</a:t>
            </a:r>
          </a:p>
          <a:p>
            <a:pPr>
              <a:buFont typeface="Arial,Sans-Serif" panose="020B0604020202020204" pitchFamily="34" charset="0"/>
            </a:pPr>
            <a:r>
              <a:rPr lang="en-US" sz="1600">
                <a:latin typeface="Arial"/>
                <a:cs typeface="Arial"/>
              </a:rPr>
              <a:t>Metrics</a:t>
            </a:r>
          </a:p>
          <a:p>
            <a:pPr>
              <a:buFont typeface="Arial,Sans-Serif" panose="020B0604020202020204" pitchFamily="34" charset="0"/>
            </a:pPr>
            <a:r>
              <a:rPr lang="en-US" sz="1600">
                <a:latin typeface="Arial"/>
                <a:cs typeface="Arial"/>
              </a:rPr>
              <a:t>Experiments</a:t>
            </a:r>
          </a:p>
          <a:p>
            <a:pPr>
              <a:buFont typeface="Arial,Sans-Serif" panose="020B0604020202020204" pitchFamily="34" charset="0"/>
            </a:pPr>
            <a:r>
              <a:rPr lang="en-US" sz="1600">
                <a:latin typeface="Arial"/>
                <a:cs typeface="Arial"/>
              </a:rPr>
              <a:t>Results</a:t>
            </a:r>
          </a:p>
          <a:p>
            <a:pPr>
              <a:buFont typeface="Arial,Sans-Serif" panose="020B0604020202020204" pitchFamily="34" charset="0"/>
            </a:pPr>
            <a:r>
              <a:rPr lang="en-US" sz="1600">
                <a:latin typeface="Arial"/>
                <a:cs typeface="Arial"/>
              </a:rPr>
              <a:t>Analysis</a:t>
            </a:r>
          </a:p>
          <a:p>
            <a:pPr>
              <a:buFont typeface="Arial,Sans-Serif" panose="020B0604020202020204" pitchFamily="34" charset="0"/>
            </a:pPr>
            <a:r>
              <a:rPr lang="en-US" sz="1600">
                <a:latin typeface="Arial"/>
                <a:cs typeface="Arial"/>
              </a:rPr>
              <a:t>Future work</a:t>
            </a:r>
          </a:p>
          <a:p>
            <a:pPr indent="-228600">
              <a:buFont typeface="Arial" panose="020B0604020202020204" pitchFamily="34" charset="0"/>
              <a:buChar char="•"/>
            </a:pPr>
            <a:endParaRPr lang="en-US" sz="1800">
              <a:latin typeface="Arial"/>
              <a:cs typeface="Arial"/>
            </a:endParaRPr>
          </a:p>
          <a:p>
            <a:endParaRPr lang="en-US" sz="1800">
              <a:latin typeface="Arial"/>
              <a:cs typeface="Arial"/>
            </a:endParaRPr>
          </a:p>
        </p:txBody>
      </p:sp>
    </p:spTree>
    <p:extLst>
      <p:ext uri="{BB962C8B-B14F-4D97-AF65-F5344CB8AC3E}">
        <p14:creationId xmlns:p14="http://schemas.microsoft.com/office/powerpoint/2010/main" val="391883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latin typeface="Arial"/>
                <a:cs typeface="Arial"/>
              </a:rPr>
              <a:t>introduction</a:t>
            </a:r>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1880419" y="1536649"/>
            <a:ext cx="8443861" cy="3787518"/>
          </a:xfrm>
        </p:spPr>
        <p:txBody>
          <a:bodyPr vert="horz" lIns="91440" tIns="45720" rIns="91440" bIns="45720" rtlCol="0" anchor="t">
            <a:noAutofit/>
          </a:bodyPr>
          <a:lstStyle/>
          <a:p>
            <a:pPr>
              <a:lnSpc>
                <a:spcPct val="110000"/>
              </a:lnSpc>
            </a:pPr>
            <a:endParaRPr lang="en-US" sz="2000">
              <a:latin typeface="Arial"/>
              <a:cs typeface="Arial"/>
            </a:endParaRPr>
          </a:p>
          <a:p>
            <a:pPr algn="just">
              <a:lnSpc>
                <a:spcPct val="110000"/>
              </a:lnSpc>
            </a:pPr>
            <a:r>
              <a:rPr lang="en-US" sz="2200">
                <a:latin typeface="Arial"/>
                <a:cs typeface="Arial"/>
              </a:rPr>
              <a:t>Text summarization is the process of condensing a large amount of text into a shorter version that includes only the most important information.</a:t>
            </a:r>
          </a:p>
          <a:p>
            <a:pPr algn="just">
              <a:lnSpc>
                <a:spcPct val="110000"/>
              </a:lnSpc>
            </a:pPr>
            <a:r>
              <a:rPr lang="en-US" sz="2200">
                <a:latin typeface="Arial"/>
                <a:cs typeface="Arial"/>
              </a:rPr>
              <a:t>Summarization can help individuals and businesses save time and improve productivity, as they can quickly get an overview of the key ideas and insights without having to read through the entire document.</a:t>
            </a:r>
          </a:p>
          <a:p>
            <a:pPr algn="just">
              <a:lnSpc>
                <a:spcPct val="110000"/>
              </a:lnSpc>
            </a:pPr>
            <a:r>
              <a:rPr lang="en-US" sz="2200">
                <a:latin typeface="Arial"/>
                <a:cs typeface="Arial"/>
              </a:rPr>
              <a:t>The process of text summarization can be automated using NLP techniques, which makes it more efficient and accurate than manual summarization.</a:t>
            </a:r>
          </a:p>
          <a:p>
            <a:pPr marL="0" indent="0">
              <a:lnSpc>
                <a:spcPct val="110000"/>
              </a:lnSpc>
              <a:buNone/>
            </a:pPr>
            <a:endParaRPr lang="en-US" sz="2000">
              <a:latin typeface="Tw Cen MT"/>
              <a:cs typeface="Arial"/>
            </a:endParaRPr>
          </a:p>
          <a:p>
            <a:pPr indent="-228600">
              <a:lnSpc>
                <a:spcPct val="110000"/>
              </a:lnSpc>
              <a:buFont typeface="Arial" panose="020B0604020202020204" pitchFamily="34" charset="0"/>
              <a:buChar char="•"/>
            </a:pPr>
            <a:endParaRPr lang="en-US" sz="1100">
              <a:latin typeface="TW Cen MT"/>
            </a:endParaRPr>
          </a:p>
          <a:p>
            <a:pPr indent="-228600">
              <a:buFont typeface="Arial" panose="020B0604020202020204" pitchFamily="34" charset="0"/>
              <a:buChar char="•"/>
            </a:pPr>
            <a:endParaRPr lang="en-US" b="1">
              <a:solidFill>
                <a:schemeClr val="tx1"/>
              </a:solidFill>
            </a:endParaRPr>
          </a:p>
          <a:p>
            <a:pPr indent="-228600">
              <a:buFont typeface="Arial" panose="020B0604020202020204" pitchFamily="34" charset="0"/>
              <a:buChar char="•"/>
            </a:pPr>
            <a:endParaRPr lang="en-US">
              <a:solidFill>
                <a:schemeClr val="tx1"/>
              </a:solidFill>
            </a:endParaRPr>
          </a:p>
          <a:p>
            <a:endParaRPr lang="en-US"/>
          </a:p>
        </p:txBody>
      </p:sp>
    </p:spTree>
    <p:extLst>
      <p:ext uri="{BB962C8B-B14F-4D97-AF65-F5344CB8AC3E}">
        <p14:creationId xmlns:p14="http://schemas.microsoft.com/office/powerpoint/2010/main" val="235274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latin typeface="Arial"/>
                <a:cs typeface="Arial"/>
              </a:rPr>
              <a:t>Problem</a:t>
            </a:r>
            <a:endParaRPr lang="en-US">
              <a:latin typeface="Arial"/>
              <a:cs typeface="Arial"/>
            </a:endParaRPr>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0" y="2249488"/>
            <a:ext cx="7632700" cy="3541712"/>
          </a:xfrm>
        </p:spPr>
        <p:txBody>
          <a:bodyPr vert="horz" lIns="91440" tIns="45720" rIns="91440" bIns="45720" rtlCol="0" anchor="t">
            <a:normAutofit/>
          </a:bodyPr>
          <a:lstStyle/>
          <a:p>
            <a:pPr indent="-228600">
              <a:buFont typeface="Arial" panose="020B0604020202020204" pitchFamily="34" charset="0"/>
              <a:buChar char="•"/>
            </a:pPr>
            <a:endParaRPr lang="en-US" b="1"/>
          </a:p>
          <a:p>
            <a:pPr indent="-228600">
              <a:buFont typeface="Arial" panose="020B0604020202020204" pitchFamily="34" charset="0"/>
              <a:buChar char="•"/>
            </a:pPr>
            <a:endParaRPr lang="en-US">
              <a:solidFill>
                <a:schemeClr val="tx1"/>
              </a:solidFill>
            </a:endParaRPr>
          </a:p>
          <a:p>
            <a:pPr indent="-228600">
              <a:buFont typeface="Arial" panose="020B0604020202020204" pitchFamily="34" charset="0"/>
              <a:buChar char="•"/>
            </a:pPr>
            <a:endParaRPr lang="en-US">
              <a:solidFill>
                <a:schemeClr val="tx1"/>
              </a:solidFill>
            </a:endParaRPr>
          </a:p>
        </p:txBody>
      </p:sp>
      <p:sp>
        <p:nvSpPr>
          <p:cNvPr id="4" name="TextBox 3">
            <a:extLst>
              <a:ext uri="{FF2B5EF4-FFF2-40B4-BE49-F238E27FC236}">
                <a16:creationId xmlns:a16="http://schemas.microsoft.com/office/drawing/2014/main" id="{92FF11E4-80EB-F9B9-55F7-DECCDBC0A92C}"/>
              </a:ext>
            </a:extLst>
          </p:cNvPr>
          <p:cNvSpPr txBox="1"/>
          <p:nvPr/>
        </p:nvSpPr>
        <p:spPr>
          <a:xfrm>
            <a:off x="658067" y="2064293"/>
            <a:ext cx="6606862" cy="35137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defTabSz="914400">
              <a:lnSpc>
                <a:spcPct val="110000"/>
              </a:lnSpc>
              <a:spcBef>
                <a:spcPts val="1000"/>
              </a:spcBef>
              <a:buSzPct val="125000"/>
              <a:buFont typeface="Arial"/>
              <a:buChar char="•"/>
            </a:pPr>
            <a:r>
              <a:rPr lang="en-US" sz="2000">
                <a:latin typeface="Arial"/>
                <a:cs typeface="Arial"/>
              </a:rPr>
              <a:t>With the growth of digital content, there is a vast amount of information available in various forms, such as news articles, research papers, articles, social media, and business reports. It is estimated that around 2.5 quintillion bytes of data are produced daily (source: IBM).</a:t>
            </a:r>
          </a:p>
          <a:p>
            <a:pPr algn="just">
              <a:lnSpc>
                <a:spcPct val="110000"/>
              </a:lnSpc>
              <a:spcBef>
                <a:spcPts val="1000"/>
              </a:spcBef>
              <a:buSzPct val="125000"/>
            </a:pPr>
            <a:endParaRPr lang="en-US" sz="2000">
              <a:latin typeface="Arial"/>
              <a:cs typeface="Arial"/>
            </a:endParaRPr>
          </a:p>
          <a:p>
            <a:pPr marL="342900" indent="-342900" algn="just">
              <a:buFont typeface="Arial"/>
              <a:buChar char="•"/>
            </a:pPr>
            <a:r>
              <a:rPr lang="en-US" sz="2000">
                <a:latin typeface="Arial"/>
                <a:cs typeface="Arial"/>
              </a:rPr>
              <a:t>Due to this huge amount of data, it is often difficult and time-consuming for individuals and businesses to find relevant information and extract insights from it.</a:t>
            </a:r>
          </a:p>
        </p:txBody>
      </p:sp>
      <p:pic>
        <p:nvPicPr>
          <p:cNvPr id="6" name="Picture 5">
            <a:extLst>
              <a:ext uri="{FF2B5EF4-FFF2-40B4-BE49-F238E27FC236}">
                <a16:creationId xmlns:a16="http://schemas.microsoft.com/office/drawing/2014/main" id="{CC2E1BA5-0BF9-D842-FDE6-C7F3DF4D446A}"/>
              </a:ext>
            </a:extLst>
          </p:cNvPr>
          <p:cNvPicPr>
            <a:picLocks noChangeAspect="1"/>
          </p:cNvPicPr>
          <p:nvPr/>
        </p:nvPicPr>
        <p:blipFill>
          <a:blip r:embed="rId3"/>
          <a:stretch>
            <a:fillRect/>
          </a:stretch>
        </p:blipFill>
        <p:spPr>
          <a:xfrm>
            <a:off x="7594600" y="2630743"/>
            <a:ext cx="3797495" cy="1962039"/>
          </a:xfrm>
          <a:prstGeom prst="rect">
            <a:avLst/>
          </a:prstGeom>
        </p:spPr>
      </p:pic>
    </p:spTree>
    <p:extLst>
      <p:ext uri="{BB962C8B-B14F-4D97-AF65-F5344CB8AC3E}">
        <p14:creationId xmlns:p14="http://schemas.microsoft.com/office/powerpoint/2010/main" val="206810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latin typeface="Arial"/>
                <a:cs typeface="Arial"/>
              </a:rPr>
              <a:t>Motivation</a:t>
            </a:r>
            <a:endParaRPr lang="en-US" b="1">
              <a:latin typeface="Arial"/>
              <a:cs typeface="Arial"/>
            </a:endParaRPr>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1388355" y="1902474"/>
            <a:ext cx="9403544" cy="5033514"/>
          </a:xfrm>
        </p:spPr>
        <p:txBody>
          <a:bodyPr vert="horz" lIns="91440" tIns="45720" rIns="91440" bIns="45720" rtlCol="0" anchor="t">
            <a:noAutofit/>
          </a:bodyPr>
          <a:lstStyle/>
          <a:p>
            <a:pPr algn="just"/>
            <a:r>
              <a:rPr lang="en-US" sz="1800">
                <a:latin typeface="Arial"/>
                <a:ea typeface="+mn-lt"/>
                <a:cs typeface="+mn-lt"/>
              </a:rPr>
              <a:t>T</a:t>
            </a:r>
            <a:r>
              <a:rPr lang="en-US" sz="1800">
                <a:latin typeface="Arial"/>
                <a:cs typeface="Arial"/>
              </a:rPr>
              <a:t>he motivation behind text summarization using NLP is to automatically generate a concise and accurate summary of a given text, while preserving its most important information. </a:t>
            </a:r>
          </a:p>
          <a:p>
            <a:pPr algn="just"/>
            <a:r>
              <a:rPr lang="en-US" sz="1800">
                <a:latin typeface="Arial"/>
                <a:cs typeface="Arial"/>
              </a:rPr>
              <a:t>The aim is to assist humans in processing and understanding large volumes of text by condensing it into a shorter, more easily digestible format. Text summarization can be particularly useful in situations where the time or attention span of the reader is limited, or where large volumes of text need to be processed quickly. </a:t>
            </a:r>
          </a:p>
          <a:p>
            <a:pPr algn="just"/>
            <a:r>
              <a:rPr lang="en-US" sz="1800">
                <a:latin typeface="Arial"/>
                <a:cs typeface="Arial"/>
              </a:rPr>
              <a:t>Additionally, it can help automate some of the tasks that are traditionally performed by human editors or analysts, making the process more efficient and cost-effective. Ultimately, the motivation behind tex</a:t>
            </a:r>
            <a:r>
              <a:rPr lang="en-US" sz="1800">
                <a:latin typeface="Arial"/>
                <a:ea typeface="+mn-lt"/>
                <a:cs typeface="+mn-lt"/>
              </a:rPr>
              <a:t>t summarization is to help people make better use of the vast amounts of information that are available in written form, by distilling it into its most important components.</a:t>
            </a:r>
          </a:p>
        </p:txBody>
      </p:sp>
    </p:spTree>
    <p:extLst>
      <p:ext uri="{BB962C8B-B14F-4D97-AF65-F5344CB8AC3E}">
        <p14:creationId xmlns:p14="http://schemas.microsoft.com/office/powerpoint/2010/main" val="4122147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t>TYPEs of TEXT SUMMARIZATION</a:t>
            </a:r>
            <a:br>
              <a:rPr lang="en-US" sz="4000" b="1"/>
            </a:br>
            <a:endParaRPr lang="en-US" sz="4000" b="1"/>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1388355" y="2103557"/>
            <a:ext cx="9403544" cy="5033514"/>
          </a:xfrm>
        </p:spPr>
        <p:txBody>
          <a:bodyPr vert="horz" lIns="91440" tIns="45720" rIns="91440" bIns="45720" rtlCol="0" anchor="t">
            <a:noAutofit/>
          </a:bodyPr>
          <a:lstStyle/>
          <a:p>
            <a:pPr algn="just"/>
            <a:r>
              <a:rPr lang="en-US" sz="2000">
                <a:latin typeface="Arial"/>
                <a:ea typeface="+mn-lt"/>
                <a:cs typeface="+mn-lt"/>
              </a:rPr>
              <a:t>Extractive summarization involves selecting and combining existing sentences from the original text to create a summary. This approach is simpler and more straightforward but may result in a summary that lacks coherence and context.</a:t>
            </a:r>
            <a:endParaRPr lang="en-US" sz="2000">
              <a:solidFill>
                <a:srgbClr val="D1D5DB"/>
              </a:solidFill>
              <a:latin typeface="Arial"/>
              <a:cs typeface="Arial"/>
            </a:endParaRPr>
          </a:p>
          <a:p>
            <a:pPr algn="just"/>
            <a:r>
              <a:rPr lang="en-US" sz="2000">
                <a:latin typeface="Arial"/>
                <a:ea typeface="+mn-lt"/>
                <a:cs typeface="+mn-lt"/>
              </a:rPr>
              <a:t>Abstractive summarization, on the other hand, involves generating new sentences that capture the essence of the original text. This approach requires more advanced NLP techniques such as natural language generation and deep learning but can produce summaries that are more coherent and contextually accurate.</a:t>
            </a:r>
            <a:endParaRPr lang="en-US" sz="2000">
              <a:latin typeface="Arial"/>
            </a:endParaRPr>
          </a:p>
          <a:p>
            <a:pPr algn="just"/>
            <a:endParaRPr lang="en-US" sz="1800">
              <a:solidFill>
                <a:srgbClr val="D1D5DB"/>
              </a:solidFill>
              <a:latin typeface="Arial"/>
              <a:cs typeface="Arial"/>
            </a:endParaRPr>
          </a:p>
        </p:txBody>
      </p:sp>
    </p:spTree>
    <p:extLst>
      <p:ext uri="{BB962C8B-B14F-4D97-AF65-F5344CB8AC3E}">
        <p14:creationId xmlns:p14="http://schemas.microsoft.com/office/powerpoint/2010/main" val="198823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BA22-835D-5FE8-2DCA-B2D7B085236C}"/>
              </a:ext>
            </a:extLst>
          </p:cNvPr>
          <p:cNvSpPr>
            <a:spLocks noGrp="1"/>
          </p:cNvSpPr>
          <p:nvPr>
            <p:ph type="ctrTitle" idx="4294967295"/>
          </p:nvPr>
        </p:nvSpPr>
        <p:spPr>
          <a:xfrm>
            <a:off x="0" y="619125"/>
            <a:ext cx="9906000" cy="1477963"/>
          </a:xfrm>
        </p:spPr>
        <p:txBody>
          <a:bodyPr vert="horz" lIns="91440" tIns="45720" rIns="91440" bIns="45720" rtlCol="0" anchor="ctr">
            <a:normAutofit/>
          </a:bodyPr>
          <a:lstStyle/>
          <a:p>
            <a:pPr algn="ctr"/>
            <a:r>
              <a:rPr lang="en-US" sz="4000" b="1"/>
              <a:t>How Text </a:t>
            </a:r>
            <a:r>
              <a:rPr lang="en-US" sz="4000" b="1" err="1"/>
              <a:t>SUmmarization</a:t>
            </a:r>
            <a:r>
              <a:rPr lang="en-US" sz="4000" b="1"/>
              <a:t> works</a:t>
            </a:r>
            <a:br>
              <a:rPr lang="en-US" sz="4000" b="1"/>
            </a:br>
            <a:endParaRPr lang="en-US" sz="4000" b="1"/>
          </a:p>
        </p:txBody>
      </p:sp>
      <p:sp>
        <p:nvSpPr>
          <p:cNvPr id="3" name="Subtitle 2">
            <a:extLst>
              <a:ext uri="{FF2B5EF4-FFF2-40B4-BE49-F238E27FC236}">
                <a16:creationId xmlns:a16="http://schemas.microsoft.com/office/drawing/2014/main" id="{15ADAC81-6811-BA48-5C33-3249C022B90B}"/>
              </a:ext>
            </a:extLst>
          </p:cNvPr>
          <p:cNvSpPr>
            <a:spLocks noGrp="1"/>
          </p:cNvSpPr>
          <p:nvPr>
            <p:ph type="subTitle" idx="4294967295"/>
          </p:nvPr>
        </p:nvSpPr>
        <p:spPr>
          <a:xfrm>
            <a:off x="1388355" y="2103557"/>
            <a:ext cx="9403544" cy="5033514"/>
          </a:xfrm>
        </p:spPr>
        <p:txBody>
          <a:bodyPr vert="horz" lIns="91440" tIns="45720" rIns="91440" bIns="45720" rtlCol="0" anchor="t">
            <a:noAutofit/>
          </a:bodyPr>
          <a:lstStyle/>
          <a:p>
            <a:pPr algn="just"/>
            <a:endParaRPr lang="en-US" sz="2000">
              <a:latin typeface="Arial"/>
            </a:endParaRPr>
          </a:p>
          <a:p>
            <a:pPr algn="just"/>
            <a:endParaRPr lang="en-US" sz="1800">
              <a:solidFill>
                <a:srgbClr val="D1D5DB"/>
              </a:solidFill>
              <a:latin typeface="Arial"/>
              <a:cs typeface="Arial"/>
            </a:endParaRPr>
          </a:p>
        </p:txBody>
      </p:sp>
      <p:sp>
        <p:nvSpPr>
          <p:cNvPr id="5" name="Rectangle: Rounded Corners 4">
            <a:extLst>
              <a:ext uri="{FF2B5EF4-FFF2-40B4-BE49-F238E27FC236}">
                <a16:creationId xmlns:a16="http://schemas.microsoft.com/office/drawing/2014/main" id="{32ECF3DD-8790-A785-0D35-F2386FBF661C}"/>
              </a:ext>
            </a:extLst>
          </p:cNvPr>
          <p:cNvSpPr/>
          <p:nvPr/>
        </p:nvSpPr>
        <p:spPr>
          <a:xfrm>
            <a:off x="1100667" y="1576918"/>
            <a:ext cx="4863040" cy="4344457"/>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D2AAF5-47F0-16F3-34F8-D29244542E99}"/>
              </a:ext>
            </a:extLst>
          </p:cNvPr>
          <p:cNvSpPr txBox="1"/>
          <p:nvPr/>
        </p:nvSpPr>
        <p:spPr>
          <a:xfrm>
            <a:off x="1513416" y="1635125"/>
            <a:ext cx="4402666"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ea typeface="+mn-lt"/>
                <a:cs typeface="+mn-lt"/>
              </a:rPr>
              <a:t>Fort Wayne lies in the </a:t>
            </a:r>
            <a:r>
              <a:rPr lang="en-US" sz="1100">
                <a:solidFill>
                  <a:schemeClr val="bg1"/>
                </a:solidFill>
                <a:ea typeface="+mn-lt"/>
                <a:cs typeface="+mn-lt"/>
                <a:hlinkClick r:id="rId3">
                  <a:extLst>
                    <a:ext uri="{A12FA001-AC4F-418D-AE19-62706E023703}">
                      <ahyp:hlinkClr xmlns:ahyp="http://schemas.microsoft.com/office/drawing/2018/hyperlinkcolor" val="tx"/>
                    </a:ext>
                  </a:extLst>
                </a:hlinkClick>
              </a:rPr>
              <a:t>humid continental climate</a:t>
            </a:r>
            <a:r>
              <a:rPr lang="en-US" sz="1100">
                <a:solidFill>
                  <a:schemeClr val="bg1"/>
                </a:solidFill>
                <a:ea typeface="+mn-lt"/>
                <a:cs typeface="+mn-lt"/>
              </a:rPr>
              <a:t> zone (</a:t>
            </a:r>
            <a:r>
              <a:rPr lang="en-US" sz="1100">
                <a:solidFill>
                  <a:schemeClr val="bg1"/>
                </a:solidFill>
                <a:ea typeface="+mn-lt"/>
                <a:cs typeface="+mn-lt"/>
                <a:hlinkClick r:id="rId4">
                  <a:extLst>
                    <a:ext uri="{A12FA001-AC4F-418D-AE19-62706E023703}">
                      <ahyp:hlinkClr xmlns:ahyp="http://schemas.microsoft.com/office/drawing/2018/hyperlinkcolor" val="tx"/>
                    </a:ext>
                  </a:extLst>
                </a:hlinkClick>
              </a:rPr>
              <a:t>Köppen</a:t>
            </a:r>
            <a:r>
              <a:rPr lang="en-US" sz="1100">
                <a:solidFill>
                  <a:schemeClr val="bg1"/>
                </a:solidFill>
                <a:ea typeface="+mn-lt"/>
                <a:cs typeface="+mn-lt"/>
              </a:rPr>
              <a:t>: </a:t>
            </a:r>
            <a:r>
              <a:rPr lang="en-US" sz="1100" i="1" err="1">
                <a:solidFill>
                  <a:schemeClr val="bg1"/>
                </a:solidFill>
                <a:ea typeface="+mn-lt"/>
                <a:cs typeface="+mn-lt"/>
              </a:rPr>
              <a:t>Dfa</a:t>
            </a:r>
            <a:r>
              <a:rPr lang="en-US" sz="1100">
                <a:solidFill>
                  <a:schemeClr val="bg1"/>
                </a:solidFill>
                <a:ea typeface="+mn-lt"/>
                <a:cs typeface="+mn-lt"/>
              </a:rPr>
              <a:t>), experiencing four distinct seasons.</a:t>
            </a:r>
            <a:r>
              <a:rPr lang="en-US" sz="800" baseline="30000">
                <a:solidFill>
                  <a:schemeClr val="bg1"/>
                </a:solidFill>
                <a:ea typeface="+mn-lt"/>
                <a:cs typeface="+mn-lt"/>
                <a:hlinkClick r:id="rId5">
                  <a:extLst>
                    <a:ext uri="{A12FA001-AC4F-418D-AE19-62706E023703}">
                      <ahyp:hlinkClr xmlns:ahyp="http://schemas.microsoft.com/office/drawing/2018/hyperlinkcolor" val="tx"/>
                    </a:ext>
                  </a:extLst>
                </a:hlinkClick>
              </a:rPr>
              <a:t>[76]</a:t>
            </a:r>
            <a:r>
              <a:rPr lang="en-US" sz="1100">
                <a:solidFill>
                  <a:schemeClr val="bg1"/>
                </a:solidFill>
                <a:ea typeface="+mn-lt"/>
                <a:cs typeface="+mn-lt"/>
              </a:rPr>
              <a:t> The city is located in </a:t>
            </a:r>
            <a:r>
              <a:rPr lang="en-US" sz="1100">
                <a:solidFill>
                  <a:schemeClr val="bg1"/>
                </a:solidFill>
                <a:ea typeface="+mn-lt"/>
                <a:cs typeface="+mn-lt"/>
                <a:hlinkClick r:id="rId6">
                  <a:extLst>
                    <a:ext uri="{A12FA001-AC4F-418D-AE19-62706E023703}">
                      <ahyp:hlinkClr xmlns:ahyp="http://schemas.microsoft.com/office/drawing/2018/hyperlinkcolor" val="tx"/>
                    </a:ext>
                  </a:extLst>
                </a:hlinkClick>
              </a:rPr>
              <a:t>USDA hardiness zones</a:t>
            </a:r>
            <a:r>
              <a:rPr lang="en-US" sz="1100">
                <a:solidFill>
                  <a:schemeClr val="bg1"/>
                </a:solidFill>
                <a:ea typeface="+mn-lt"/>
                <a:cs typeface="+mn-lt"/>
              </a:rPr>
              <a:t> 5b and 6a.</a:t>
            </a:r>
            <a:r>
              <a:rPr lang="en-US" sz="800" baseline="30000">
                <a:solidFill>
                  <a:schemeClr val="bg1"/>
                </a:solidFill>
                <a:ea typeface="+mn-lt"/>
                <a:cs typeface="+mn-lt"/>
                <a:hlinkClick r:id="rId7">
                  <a:extLst>
                    <a:ext uri="{A12FA001-AC4F-418D-AE19-62706E023703}">
                      <ahyp:hlinkClr xmlns:ahyp="http://schemas.microsoft.com/office/drawing/2018/hyperlinkcolor" val="tx"/>
                    </a:ext>
                  </a:extLst>
                </a:hlinkClick>
              </a:rPr>
              <a:t>[77]</a:t>
            </a:r>
            <a:r>
              <a:rPr lang="en-US" sz="1100">
                <a:solidFill>
                  <a:schemeClr val="bg1"/>
                </a:solidFill>
                <a:ea typeface="+mn-lt"/>
                <a:cs typeface="+mn-lt"/>
              </a:rPr>
              <a:t> Typically, summers are hot, humid, and wet. Winters are generally cold with moderate snowfall. The average annual precipitation is 38.34 in (974 mm), recorded at Fort Wayne International Airport. During the winter season, snowfall accumulation averages 33.5 in (85 cm) per year. </a:t>
            </a:r>
            <a:r>
              <a:rPr lang="en-US" sz="1100">
                <a:solidFill>
                  <a:schemeClr val="bg1"/>
                </a:solidFill>
                <a:ea typeface="+mn-lt"/>
                <a:cs typeface="+mn-lt"/>
                <a:hlinkClick r:id="rId8">
                  <a:extLst>
                    <a:ext uri="{A12FA001-AC4F-418D-AE19-62706E023703}">
                      <ahyp:hlinkClr xmlns:ahyp="http://schemas.microsoft.com/office/drawing/2018/hyperlinkcolor" val="tx"/>
                    </a:ext>
                  </a:extLst>
                </a:hlinkClick>
              </a:rPr>
              <a:t>Lake-effect snow</a:t>
            </a:r>
            <a:r>
              <a:rPr lang="en-US" sz="1100">
                <a:solidFill>
                  <a:schemeClr val="bg1"/>
                </a:solidFill>
                <a:ea typeface="+mn-lt"/>
                <a:cs typeface="+mn-lt"/>
              </a:rPr>
              <a:t> is not uncommon to the region, but usually appears in the form of light snow flurries.</a:t>
            </a:r>
            <a:endParaRPr lang="en-US">
              <a:solidFill>
                <a:schemeClr val="bg1"/>
              </a:solidFill>
            </a:endParaRPr>
          </a:p>
          <a:p>
            <a:r>
              <a:rPr lang="en-US" sz="1100">
                <a:solidFill>
                  <a:schemeClr val="bg1"/>
                </a:solidFill>
                <a:ea typeface="+mn-lt"/>
                <a:cs typeface="+mn-lt"/>
              </a:rPr>
              <a:t>The </a:t>
            </a:r>
            <a:r>
              <a:rPr lang="en-US" sz="1100">
                <a:solidFill>
                  <a:schemeClr val="bg1"/>
                </a:solidFill>
                <a:ea typeface="+mn-lt"/>
                <a:cs typeface="+mn-lt"/>
                <a:hlinkClick r:id="rId9">
                  <a:extLst>
                    <a:ext uri="{A12FA001-AC4F-418D-AE19-62706E023703}">
                      <ahyp:hlinkClr xmlns:ahyp="http://schemas.microsoft.com/office/drawing/2018/hyperlinkcolor" val="tx"/>
                    </a:ext>
                  </a:extLst>
                </a:hlinkClick>
              </a:rPr>
              <a:t>National Weather Service</a:t>
            </a:r>
            <a:r>
              <a:rPr lang="en-US" sz="1100">
                <a:solidFill>
                  <a:schemeClr val="bg1"/>
                </a:solidFill>
                <a:ea typeface="+mn-lt"/>
                <a:cs typeface="+mn-lt"/>
              </a:rPr>
              <a:t> reports the highest recorded temperature in the city at 106 °F (41 °C), most recently on June 28, 2012, and the lowest recorded temperature at −24 °F (−31 °C) on January 12, 1918.</a:t>
            </a:r>
            <a:r>
              <a:rPr lang="en-US" sz="800" baseline="30000">
                <a:solidFill>
                  <a:schemeClr val="bg1"/>
                </a:solidFill>
                <a:ea typeface="+mn-lt"/>
                <a:cs typeface="+mn-lt"/>
                <a:hlinkClick r:id="rId10">
                  <a:extLst>
                    <a:ext uri="{A12FA001-AC4F-418D-AE19-62706E023703}">
                      <ahyp:hlinkClr xmlns:ahyp="http://schemas.microsoft.com/office/drawing/2018/hyperlinkcolor" val="tx"/>
                    </a:ext>
                  </a:extLst>
                </a:hlinkClick>
              </a:rPr>
              <a:t>[78]</a:t>
            </a:r>
            <a:r>
              <a:rPr lang="en-US" sz="1100">
                <a:solidFill>
                  <a:schemeClr val="bg1"/>
                </a:solidFill>
                <a:ea typeface="+mn-lt"/>
                <a:cs typeface="+mn-lt"/>
              </a:rPr>
              <a:t> The wettest month on record was June 2015, with 11.98 in (304 mm) of precipitation.</a:t>
            </a:r>
            <a:r>
              <a:rPr lang="en-US" sz="800" baseline="30000">
                <a:solidFill>
                  <a:schemeClr val="bg1"/>
                </a:solidFill>
                <a:ea typeface="+mn-lt"/>
                <a:cs typeface="+mn-lt"/>
                <a:hlinkClick r:id="rId11">
                  <a:extLst>
                    <a:ext uri="{A12FA001-AC4F-418D-AE19-62706E023703}">
                      <ahyp:hlinkClr xmlns:ahyp="http://schemas.microsoft.com/office/drawing/2018/hyperlinkcolor" val="tx"/>
                    </a:ext>
                  </a:extLst>
                </a:hlinkClick>
              </a:rPr>
              <a:t>[79]</a:t>
            </a:r>
            <a:r>
              <a:rPr lang="en-US" sz="1100">
                <a:solidFill>
                  <a:schemeClr val="bg1"/>
                </a:solidFill>
                <a:ea typeface="+mn-lt"/>
                <a:cs typeface="+mn-lt"/>
              </a:rPr>
              <a:t> The greatest 24-hour rainfall was 4.93 in (125 mm) on August 1, 1926. The snowiest month on record was January 2014, with 30.3 in (77 cm) of snowfall.</a:t>
            </a:r>
            <a:r>
              <a:rPr lang="en-US" sz="800" baseline="30000">
                <a:solidFill>
                  <a:schemeClr val="bg1"/>
                </a:solidFill>
                <a:ea typeface="+mn-lt"/>
                <a:cs typeface="+mn-lt"/>
                <a:hlinkClick r:id="rId12">
                  <a:extLst>
                    <a:ext uri="{A12FA001-AC4F-418D-AE19-62706E023703}">
                      <ahyp:hlinkClr xmlns:ahyp="http://schemas.microsoft.com/office/drawing/2018/hyperlinkcolor" val="tx"/>
                    </a:ext>
                  </a:extLst>
                </a:hlinkClick>
              </a:rPr>
              <a:t>[80]</a:t>
            </a:r>
            <a:r>
              <a:rPr lang="en-US" sz="1100">
                <a:solidFill>
                  <a:schemeClr val="bg1"/>
                </a:solidFill>
                <a:ea typeface="+mn-lt"/>
                <a:cs typeface="+mn-lt"/>
              </a:rPr>
              <a:t> The greatest calendar-day snowfall was 18.0 in (46 cm) on February 28, 1900.</a:t>
            </a:r>
            <a:r>
              <a:rPr lang="en-US" sz="800" baseline="30000">
                <a:solidFill>
                  <a:schemeClr val="bg1"/>
                </a:solidFill>
                <a:ea typeface="+mn-lt"/>
                <a:cs typeface="+mn-lt"/>
                <a:hlinkClick r:id="rId13">
                  <a:extLst>
                    <a:ext uri="{A12FA001-AC4F-418D-AE19-62706E023703}">
                      <ahyp:hlinkClr xmlns:ahyp="http://schemas.microsoft.com/office/drawing/2018/hyperlinkcolor" val="tx"/>
                    </a:ext>
                  </a:extLst>
                </a:hlinkClick>
              </a:rPr>
              <a:t>[81]</a:t>
            </a:r>
            <a:endParaRPr lang="en-US">
              <a:solidFill>
                <a:schemeClr val="bg1"/>
              </a:solidFill>
              <a:hlinkClick r:id="rId13">
                <a:extLst>
                  <a:ext uri="{A12FA001-AC4F-418D-AE19-62706E023703}">
                    <ahyp:hlinkClr xmlns:ahyp="http://schemas.microsoft.com/office/drawing/2018/hyperlinkcolor" val="tx"/>
                  </a:ext>
                </a:extLst>
              </a:hlinkClick>
            </a:endParaRPr>
          </a:p>
          <a:p>
            <a:r>
              <a:rPr lang="en-US" sz="1100">
                <a:solidFill>
                  <a:schemeClr val="bg1"/>
                </a:solidFill>
                <a:ea typeface="+mn-lt"/>
                <a:cs typeface="+mn-lt"/>
              </a:rPr>
              <a:t>Severe weather is not uncommon, particularly in the spring and summer months; the city experiences an average of 39 thunderstorm days and about 10 severe weather days annually.</a:t>
            </a:r>
            <a:r>
              <a:rPr lang="en-US" sz="800" baseline="30000">
                <a:solidFill>
                  <a:schemeClr val="bg1"/>
                </a:solidFill>
                <a:ea typeface="+mn-lt"/>
                <a:cs typeface="+mn-lt"/>
                <a:hlinkClick r:id="rId14">
                  <a:extLst>
                    <a:ext uri="{A12FA001-AC4F-418D-AE19-62706E023703}">
                      <ahyp:hlinkClr xmlns:ahyp="http://schemas.microsoft.com/office/drawing/2018/hyperlinkcolor" val="tx"/>
                    </a:ext>
                  </a:extLst>
                </a:hlinkClick>
              </a:rPr>
              <a:t>[82]</a:t>
            </a:r>
            <a:r>
              <a:rPr lang="en-US" sz="1100">
                <a:solidFill>
                  <a:schemeClr val="bg1"/>
                </a:solidFill>
                <a:ea typeface="+mn-lt"/>
                <a:cs typeface="+mn-lt"/>
              </a:rPr>
              <a:t> An </a:t>
            </a:r>
            <a:r>
              <a:rPr lang="en-US" sz="1100">
                <a:solidFill>
                  <a:schemeClr val="bg1"/>
                </a:solidFill>
                <a:ea typeface="+mn-lt"/>
                <a:cs typeface="+mn-lt"/>
                <a:hlinkClick r:id="rId15">
                  <a:extLst>
                    <a:ext uri="{A12FA001-AC4F-418D-AE19-62706E023703}">
                      <ahyp:hlinkClr xmlns:ahyp="http://schemas.microsoft.com/office/drawing/2018/hyperlinkcolor" val="tx"/>
                    </a:ext>
                  </a:extLst>
                </a:hlinkClick>
              </a:rPr>
              <a:t>F2</a:t>
            </a:r>
            <a:r>
              <a:rPr lang="en-US" sz="1100">
                <a:solidFill>
                  <a:schemeClr val="bg1"/>
                </a:solidFill>
                <a:ea typeface="+mn-lt"/>
                <a:cs typeface="+mn-lt"/>
              </a:rPr>
              <a:t> tornado struck northern Fort Wayne on May 26, 2001, injuring three and causing damage along the </a:t>
            </a:r>
            <a:r>
              <a:rPr lang="en-US" sz="1100">
                <a:solidFill>
                  <a:schemeClr val="bg1"/>
                </a:solidFill>
                <a:ea typeface="+mn-lt"/>
                <a:cs typeface="+mn-lt"/>
                <a:hlinkClick r:id="rId16">
                  <a:extLst>
                    <a:ext uri="{A12FA001-AC4F-418D-AE19-62706E023703}">
                      <ahyp:hlinkClr xmlns:ahyp="http://schemas.microsoft.com/office/drawing/2018/hyperlinkcolor" val="tx"/>
                    </a:ext>
                  </a:extLst>
                </a:hlinkClick>
              </a:rPr>
              <a:t>Coliseum Boulevard</a:t>
            </a:r>
            <a:r>
              <a:rPr lang="en-US" sz="1100">
                <a:solidFill>
                  <a:schemeClr val="bg1"/>
                </a:solidFill>
                <a:ea typeface="+mn-lt"/>
                <a:cs typeface="+mn-lt"/>
              </a:rPr>
              <a:t> corridor and a subdivision.</a:t>
            </a:r>
            <a:r>
              <a:rPr lang="en-US" sz="800" baseline="30000">
                <a:solidFill>
                  <a:schemeClr val="bg1"/>
                </a:solidFill>
                <a:ea typeface="+mn-lt"/>
                <a:cs typeface="+mn-lt"/>
                <a:hlinkClick r:id="rId17">
                  <a:extLst>
                    <a:ext uri="{A12FA001-AC4F-418D-AE19-62706E023703}">
                      <ahyp:hlinkClr xmlns:ahyp="http://schemas.microsoft.com/office/drawing/2018/hyperlinkcolor" val="tx"/>
                    </a:ext>
                  </a:extLst>
                </a:hlinkClick>
              </a:rPr>
              <a:t>[83]</a:t>
            </a:r>
            <a:r>
              <a:rPr lang="en-US" sz="1100">
                <a:solidFill>
                  <a:schemeClr val="bg1"/>
                </a:solidFill>
                <a:ea typeface="+mn-lt"/>
                <a:cs typeface="+mn-lt"/>
              </a:rPr>
              <a:t> Fort Wayne experienced 91 mph (146 km/h) wind gusts in the </a:t>
            </a:r>
            <a:r>
              <a:rPr lang="en-US" sz="1100">
                <a:solidFill>
                  <a:schemeClr val="bg1"/>
                </a:solidFill>
                <a:ea typeface="+mn-lt"/>
                <a:cs typeface="+mn-lt"/>
                <a:hlinkClick r:id="rId18">
                  <a:extLst>
                    <a:ext uri="{A12FA001-AC4F-418D-AE19-62706E023703}">
                      <ahyp:hlinkClr xmlns:ahyp="http://schemas.microsoft.com/office/drawing/2018/hyperlinkcolor" val="tx"/>
                    </a:ext>
                  </a:extLst>
                </a:hlinkClick>
              </a:rPr>
              <a:t>June 2012 North American derecho</a:t>
            </a:r>
            <a:r>
              <a:rPr lang="en-US" sz="1100">
                <a:solidFill>
                  <a:schemeClr val="bg1"/>
                </a:solidFill>
                <a:ea typeface="+mn-lt"/>
                <a:cs typeface="+mn-lt"/>
              </a:rPr>
              <a:t>, knocking out power to 78,000, uprooting approximately 500 trees,</a:t>
            </a:r>
            <a:r>
              <a:rPr lang="en-US" sz="800" baseline="30000">
                <a:solidFill>
                  <a:schemeClr val="bg1"/>
                </a:solidFill>
                <a:ea typeface="+mn-lt"/>
                <a:cs typeface="+mn-lt"/>
                <a:hlinkClick r:id="rId19">
                  <a:extLst>
                    <a:ext uri="{A12FA001-AC4F-418D-AE19-62706E023703}">
                      <ahyp:hlinkClr xmlns:ahyp="http://schemas.microsoft.com/office/drawing/2018/hyperlinkcolor" val="tx"/>
                    </a:ext>
                  </a:extLst>
                </a:hlinkClick>
              </a:rPr>
              <a:t>[84]</a:t>
            </a:r>
            <a:r>
              <a:rPr lang="en-US" sz="1100">
                <a:solidFill>
                  <a:schemeClr val="bg1"/>
                </a:solidFill>
                <a:ea typeface="+mn-lt"/>
                <a:cs typeface="+mn-lt"/>
              </a:rPr>
              <a:t> and costing $2.5 million</a:t>
            </a:r>
            <a:endParaRPr lang="en-US">
              <a:solidFill>
                <a:schemeClr val="bg1"/>
              </a:solidFill>
            </a:endParaRPr>
          </a:p>
          <a:p>
            <a:pPr algn="l"/>
            <a:endParaRPr lang="en-US"/>
          </a:p>
        </p:txBody>
      </p:sp>
      <p:sp>
        <p:nvSpPr>
          <p:cNvPr id="7" name="Rectangle: Rounded Corners 6">
            <a:extLst>
              <a:ext uri="{FF2B5EF4-FFF2-40B4-BE49-F238E27FC236}">
                <a16:creationId xmlns:a16="http://schemas.microsoft.com/office/drawing/2014/main" id="{625ED1F2-FAFB-4D90-BEF5-3E3EE09B1DBC}"/>
              </a:ext>
            </a:extLst>
          </p:cNvPr>
          <p:cNvSpPr/>
          <p:nvPr/>
        </p:nvSpPr>
        <p:spPr>
          <a:xfrm>
            <a:off x="7895166" y="2846916"/>
            <a:ext cx="3534833" cy="1629833"/>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6A64F4-40CE-81D3-F953-F8129083CD72}"/>
              </a:ext>
            </a:extLst>
          </p:cNvPr>
          <p:cNvSpPr txBox="1"/>
          <p:nvPr/>
        </p:nvSpPr>
        <p:spPr>
          <a:xfrm>
            <a:off x="8106833" y="2963333"/>
            <a:ext cx="313266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64E3B"/>
                </a:solidFill>
                <a:ea typeface="+mn-lt"/>
                <a:cs typeface="+mn-lt"/>
              </a:rPr>
              <a:t>Fort Waune is located in the humid continental climate zone. The average annual rainfall is 38. 34 in ( 974 mm ) during the winter season, snowfall accumulation averages 33. 5 inches per year. the highest recorded temperature on record was June 2015, with 30. 3 in ( 125 mm ) of snowfall.</a:t>
            </a:r>
            <a:endParaRPr lang="en-US" sz="1200"/>
          </a:p>
        </p:txBody>
      </p:sp>
      <p:sp>
        <p:nvSpPr>
          <p:cNvPr id="9" name="Arrow: Right 8">
            <a:extLst>
              <a:ext uri="{FF2B5EF4-FFF2-40B4-BE49-F238E27FC236}">
                <a16:creationId xmlns:a16="http://schemas.microsoft.com/office/drawing/2014/main" id="{E3F25EA2-EC36-DFE4-79BC-4DCF001F44DC}"/>
              </a:ext>
            </a:extLst>
          </p:cNvPr>
          <p:cNvSpPr/>
          <p:nvPr/>
        </p:nvSpPr>
        <p:spPr>
          <a:xfrm>
            <a:off x="6244166" y="3418417"/>
            <a:ext cx="1291166" cy="433916"/>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604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5"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8D92AAAA-DB4C-4991-7907-18BB1A0429DA}"/>
              </a:ext>
            </a:extLst>
          </p:cNvPr>
          <p:cNvSpPr>
            <a:spLocks noGrp="1"/>
          </p:cNvSpPr>
          <p:nvPr>
            <p:ph type="title"/>
          </p:nvPr>
        </p:nvSpPr>
        <p:spPr>
          <a:xfrm>
            <a:off x="1141413" y="618518"/>
            <a:ext cx="4459286" cy="1478570"/>
          </a:xfrm>
        </p:spPr>
        <p:txBody>
          <a:bodyPr>
            <a:normAutofit/>
          </a:bodyPr>
          <a:lstStyle/>
          <a:p>
            <a:r>
              <a:rPr lang="en-US" sz="3200">
                <a:latin typeface="Arial"/>
                <a:cs typeface="Arial"/>
              </a:rPr>
              <a:t>DATASET</a:t>
            </a:r>
            <a:endParaRPr lang="en-US" sz="3200"/>
          </a:p>
        </p:txBody>
      </p:sp>
      <p:sp>
        <p:nvSpPr>
          <p:cNvPr id="3" name="Content Placeholder 2">
            <a:extLst>
              <a:ext uri="{FF2B5EF4-FFF2-40B4-BE49-F238E27FC236}">
                <a16:creationId xmlns:a16="http://schemas.microsoft.com/office/drawing/2014/main" id="{A7CADD57-8138-6FA4-5D18-A3D2DF1991CA}"/>
              </a:ext>
            </a:extLst>
          </p:cNvPr>
          <p:cNvSpPr>
            <a:spLocks noGrp="1"/>
          </p:cNvSpPr>
          <p:nvPr>
            <p:ph idx="1"/>
          </p:nvPr>
        </p:nvSpPr>
        <p:spPr>
          <a:xfrm>
            <a:off x="830172" y="2249487"/>
            <a:ext cx="4770527" cy="3965046"/>
          </a:xfrm>
        </p:spPr>
        <p:txBody>
          <a:bodyPr vert="horz" lIns="91440" tIns="45720" rIns="91440" bIns="45720" rtlCol="0" anchor="t">
            <a:normAutofit/>
          </a:bodyPr>
          <a:lstStyle/>
          <a:p>
            <a:pPr marL="0" indent="0">
              <a:buNone/>
            </a:pPr>
            <a:r>
              <a:rPr lang="en-US" sz="2000">
                <a:latin typeface="Arial"/>
                <a:ea typeface="+mn-lt"/>
                <a:cs typeface="+mn-lt"/>
              </a:rPr>
              <a:t>Website:</a:t>
            </a:r>
            <a:endParaRPr lang="en-US" sz="2000">
              <a:latin typeface="Arial"/>
              <a:cs typeface="Arial"/>
            </a:endParaRPr>
          </a:p>
          <a:p>
            <a:pPr marL="0" indent="0">
              <a:buNone/>
            </a:pPr>
            <a:r>
              <a:rPr lang="en-US" sz="2000">
                <a:latin typeface="Arial"/>
                <a:ea typeface="+mn-lt"/>
                <a:cs typeface="+mn-lt"/>
                <a:hlinkClick r:id="rId4">
                  <a:extLst>
                    <a:ext uri="{A12FA001-AC4F-418D-AE19-62706E023703}">
                      <ahyp:hlinkClr xmlns:ahyp="http://schemas.microsoft.com/office/drawing/2018/hyperlinkcolor" val="tx"/>
                    </a:ext>
                  </a:extLst>
                </a:hlinkClick>
              </a:rPr>
              <a:t>CNN-DailyMail News Text Summarization | Kaggle</a:t>
            </a:r>
            <a:endParaRPr lang="en-US" sz="2000">
              <a:latin typeface="Arial"/>
              <a:ea typeface="+mn-lt"/>
              <a:cs typeface="+mn-lt"/>
            </a:endParaRPr>
          </a:p>
          <a:p>
            <a:pPr marL="0" indent="0">
              <a:buNone/>
            </a:pPr>
            <a:r>
              <a:rPr lang="en-US" sz="2000">
                <a:latin typeface="Arial"/>
                <a:ea typeface="+mn-lt"/>
                <a:cs typeface="+mn-lt"/>
              </a:rPr>
              <a:t>Name: CNN-</a:t>
            </a:r>
            <a:r>
              <a:rPr lang="en-US" sz="2000" err="1">
                <a:latin typeface="Arial"/>
                <a:ea typeface="+mn-lt"/>
                <a:cs typeface="+mn-lt"/>
              </a:rPr>
              <a:t>DailyMail</a:t>
            </a:r>
            <a:r>
              <a:rPr lang="en-US" sz="2000">
                <a:latin typeface="Arial"/>
                <a:ea typeface="+mn-lt"/>
                <a:cs typeface="+mn-lt"/>
              </a:rPr>
              <a:t> News Text Summarization</a:t>
            </a:r>
          </a:p>
          <a:p>
            <a:pPr marL="0" indent="0">
              <a:buNone/>
            </a:pPr>
            <a:endParaRPr lang="en-US" sz="2000">
              <a:latin typeface="Arial"/>
              <a:ea typeface="+mn-lt"/>
              <a:cs typeface="+mn-lt"/>
            </a:endParaRPr>
          </a:p>
          <a:p>
            <a:pPr marL="0" indent="0">
              <a:buNone/>
            </a:pPr>
            <a:endParaRPr lang="en-US" sz="2000">
              <a:latin typeface="Arial"/>
              <a:ea typeface="+mn-lt"/>
              <a:cs typeface="+mn-lt"/>
            </a:endParaRPr>
          </a:p>
          <a:p>
            <a:pPr marL="0" indent="0">
              <a:buNone/>
            </a:pPr>
            <a:endParaRPr lang="en-US" sz="2000">
              <a:latin typeface="Arial"/>
              <a:ea typeface="+mn-lt"/>
              <a:cs typeface="+mn-lt"/>
            </a:endParaRPr>
          </a:p>
          <a:p>
            <a:endParaRPr lang="en-US" sz="2000">
              <a:latin typeface="Arial"/>
              <a:ea typeface="+mn-lt"/>
              <a:cs typeface="+mn-lt"/>
            </a:endParaRPr>
          </a:p>
        </p:txBody>
      </p:sp>
      <p:pic>
        <p:nvPicPr>
          <p:cNvPr id="4" name="Picture 4" descr="Graphical user interface, application&#10;&#10;Description automatically generated">
            <a:extLst>
              <a:ext uri="{FF2B5EF4-FFF2-40B4-BE49-F238E27FC236}">
                <a16:creationId xmlns:a16="http://schemas.microsoft.com/office/drawing/2014/main" id="{67E22230-5A9F-A7FC-8F5A-05A7C26F9DFC}"/>
              </a:ext>
            </a:extLst>
          </p:cNvPr>
          <p:cNvPicPr>
            <a:picLocks noChangeAspect="1"/>
          </p:cNvPicPr>
          <p:nvPr/>
        </p:nvPicPr>
        <p:blipFill>
          <a:blip r:embed="rId5"/>
          <a:stretch>
            <a:fillRect/>
          </a:stretch>
        </p:blipFill>
        <p:spPr>
          <a:xfrm>
            <a:off x="5398395" y="872821"/>
            <a:ext cx="6325602" cy="482983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7"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1881033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AAAA-DB4C-4991-7907-18BB1A0429DA}"/>
              </a:ext>
            </a:extLst>
          </p:cNvPr>
          <p:cNvSpPr>
            <a:spLocks noGrp="1"/>
          </p:cNvSpPr>
          <p:nvPr>
            <p:ph type="title"/>
          </p:nvPr>
        </p:nvSpPr>
        <p:spPr/>
        <p:txBody>
          <a:bodyPr>
            <a:normAutofit/>
          </a:bodyPr>
          <a:lstStyle/>
          <a:p>
            <a:pPr algn="ctr"/>
            <a:r>
              <a:rPr lang="en-US" sz="4000">
                <a:latin typeface="Arial"/>
                <a:cs typeface="Arial"/>
              </a:rPr>
              <a:t>Methodologies</a:t>
            </a:r>
            <a:endParaRPr lang="en-US"/>
          </a:p>
        </p:txBody>
      </p:sp>
      <p:sp>
        <p:nvSpPr>
          <p:cNvPr id="3" name="Content Placeholder 2">
            <a:extLst>
              <a:ext uri="{FF2B5EF4-FFF2-40B4-BE49-F238E27FC236}">
                <a16:creationId xmlns:a16="http://schemas.microsoft.com/office/drawing/2014/main" id="{A7CADD57-8138-6FA4-5D18-A3D2DF1991CA}"/>
              </a:ext>
            </a:extLst>
          </p:cNvPr>
          <p:cNvSpPr>
            <a:spLocks noGrp="1"/>
          </p:cNvSpPr>
          <p:nvPr>
            <p:ph idx="1"/>
          </p:nvPr>
        </p:nvSpPr>
        <p:spPr>
          <a:xfrm>
            <a:off x="1141412" y="2249487"/>
            <a:ext cx="9905999" cy="4325484"/>
          </a:xfrm>
        </p:spPr>
        <p:txBody>
          <a:bodyPr vert="horz" lIns="91440" tIns="45720" rIns="91440" bIns="45720" rtlCol="0" anchor="t">
            <a:normAutofit/>
          </a:bodyPr>
          <a:lstStyle/>
          <a:p>
            <a:pPr algn="just"/>
            <a:r>
              <a:rPr lang="en-US" dirty="0">
                <a:latin typeface="Arial"/>
                <a:cs typeface="Arial"/>
              </a:rPr>
              <a:t>Start small</a:t>
            </a:r>
            <a:endParaRPr lang="en-US" dirty="0"/>
          </a:p>
          <a:p>
            <a:pPr lvl="1" algn="just"/>
            <a:r>
              <a:rPr lang="en-US" dirty="0">
                <a:latin typeface="Arial"/>
                <a:cs typeface="Arial"/>
              </a:rPr>
              <a:t>Examine results from non-NN based solutions</a:t>
            </a:r>
          </a:p>
          <a:p>
            <a:pPr lvl="1" algn="just"/>
            <a:r>
              <a:rPr lang="en-US" dirty="0">
                <a:latin typeface="Arial"/>
                <a:cs typeface="Arial"/>
              </a:rPr>
              <a:t>SpACy, HeapQ, and TextRank</a:t>
            </a:r>
          </a:p>
          <a:p>
            <a:pPr lvl="1" algn="just"/>
            <a:r>
              <a:rPr lang="en-US" dirty="0">
                <a:latin typeface="Arial"/>
                <a:cs typeface="Arial"/>
              </a:rPr>
              <a:t>Used first 20 rows of CNN/Daily Mail</a:t>
            </a:r>
          </a:p>
          <a:p>
            <a:pPr algn="just"/>
            <a:r>
              <a:rPr lang="en-US" dirty="0">
                <a:latin typeface="Arial"/>
                <a:cs typeface="Arial"/>
              </a:rPr>
              <a:t>Go Bigger</a:t>
            </a:r>
          </a:p>
          <a:p>
            <a:pPr lvl="1" algn="just"/>
            <a:r>
              <a:rPr lang="en-US" dirty="0">
                <a:latin typeface="Arial"/>
                <a:cs typeface="Arial"/>
              </a:rPr>
              <a:t>Transformer-based models</a:t>
            </a:r>
          </a:p>
          <a:p>
            <a:pPr lvl="1" algn="just"/>
            <a:r>
              <a:rPr lang="en-US" dirty="0">
                <a:latin typeface="Arial"/>
                <a:cs typeface="Arial"/>
              </a:rPr>
              <a:t>BERT, BART, Seq2Seq</a:t>
            </a:r>
          </a:p>
          <a:p>
            <a:pPr lvl="1" algn="just"/>
            <a:r>
              <a:rPr lang="en-US" dirty="0">
                <a:latin typeface="Arial"/>
                <a:cs typeface="Arial"/>
              </a:rPr>
              <a:t>75%+ dataset </a:t>
            </a:r>
          </a:p>
          <a:p>
            <a:pPr lvl="2" algn="just"/>
            <a:r>
              <a:rPr lang="en-US" dirty="0">
                <a:latin typeface="Arial"/>
                <a:cs typeface="Arial"/>
              </a:rPr>
              <a:t>Compute resource dependent </a:t>
            </a:r>
          </a:p>
        </p:txBody>
      </p:sp>
    </p:spTree>
    <p:extLst>
      <p:ext uri="{BB962C8B-B14F-4D97-AF65-F5344CB8AC3E}">
        <p14:creationId xmlns:p14="http://schemas.microsoft.com/office/powerpoint/2010/main" val="21616292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TotalTime>
  <Words>1317</Words>
  <Application>Microsoft Office PowerPoint</Application>
  <PresentationFormat>Widescreen</PresentationFormat>
  <Paragraphs>98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Arial,Sans-Serif</vt:lpstr>
      <vt:lpstr>Söhne</vt:lpstr>
      <vt:lpstr>TW Cen MT</vt:lpstr>
      <vt:lpstr>TW Cen MT</vt:lpstr>
      <vt:lpstr>Circuit</vt:lpstr>
      <vt:lpstr>TEXT SUMMARIZATION USING NLP</vt:lpstr>
      <vt:lpstr>AGENDA</vt:lpstr>
      <vt:lpstr>introduction</vt:lpstr>
      <vt:lpstr>Problem</vt:lpstr>
      <vt:lpstr>Motivation</vt:lpstr>
      <vt:lpstr>TYPEs of TEXT SUMMARIZATION </vt:lpstr>
      <vt:lpstr>How Text SUmmarization works </vt:lpstr>
      <vt:lpstr>DATASET</vt:lpstr>
      <vt:lpstr>Methodologies</vt:lpstr>
      <vt:lpstr>Methodology</vt:lpstr>
      <vt:lpstr>Metrics</vt:lpstr>
      <vt:lpstr>Results – Smaller models</vt:lpstr>
      <vt:lpstr>Results – larger models</vt:lpstr>
      <vt:lpstr>Hyper parameter optimization </vt:lpstr>
      <vt:lpstr>Further work and analysis</vt:lpstr>
      <vt:lpstr>Tools and libraries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Trovinger</dc:creator>
  <cp:lastModifiedBy>Navyaprabha Rajappa</cp:lastModifiedBy>
  <cp:revision>15</cp:revision>
  <dcterms:created xsi:type="dcterms:W3CDTF">2023-04-18T16:15:15Z</dcterms:created>
  <dcterms:modified xsi:type="dcterms:W3CDTF">2023-05-04T04:53:12Z</dcterms:modified>
</cp:coreProperties>
</file>